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60" r:id="rId3"/>
    <p:sldId id="258" r:id="rId4"/>
    <p:sldId id="256" r:id="rId5"/>
    <p:sldId id="261" r:id="rId6"/>
    <p:sldId id="264" r:id="rId7"/>
    <p:sldId id="266" r:id="rId8"/>
    <p:sldId id="265" r:id="rId9"/>
    <p:sldId id="291" r:id="rId10"/>
    <p:sldId id="279" r:id="rId11"/>
    <p:sldId id="280" r:id="rId12"/>
    <p:sldId id="263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3793"/>
  </p:normalViewPr>
  <p:slideViewPr>
    <p:cSldViewPr>
      <p:cViewPr varScale="1">
        <p:scale>
          <a:sx n="68" d="100"/>
          <a:sy n="68" d="100"/>
        </p:scale>
        <p:origin x="880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8EB5F76-A164-B940-93B3-FC275D253D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467FDC-829F-3A40-8B80-A70868C2AB0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7B62BBD-D47D-F848-A5F2-61EC47D7096E}" type="datetimeFigureOut">
              <a:rPr lang="en-US" altLang="en-US"/>
              <a:pPr>
                <a:defRPr/>
              </a:pPr>
              <a:t>2/28/22</a:t>
            </a:fld>
            <a:endParaRPr lang="en-GB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8B2E7DE-BEFD-644D-BE0C-C8423E8CE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BA3E7EF-DB45-E445-96AC-237342AA58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D1A34-38FB-254F-A9A5-7AD4FBA7CB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1EDE0-0778-944D-9F17-F1A57ECD0F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06A38D0-B549-C84D-B9A3-46887B28C70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D775D021-4BE0-014B-870A-38FD5A91D94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Notes Placeholder 2">
            <a:extLst>
              <a:ext uri="{FF2B5EF4-FFF2-40B4-BE49-F238E27FC236}">
                <a16:creationId xmlns:a16="http://schemas.microsoft.com/office/drawing/2014/main" id="{38B0BB1C-38EC-9546-9E89-84F79854D01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D0E0542E-CD2B-AD40-ABD3-210604BC74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0C1F039-209C-1F46-BF32-0412665482F2}" type="slidenum">
              <a:rPr lang="en-GB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87DA0472-476D-8D4D-B5CA-57AD7D9243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3D12D7A4-5329-3141-BD64-05CDFD2C20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8868D5A0-8CC5-8F47-92AD-92FA0BB75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019C1C5-5C71-2940-ABA8-633DFC265A68}" type="slidenum">
              <a:rPr lang="en-GB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87DA0472-476D-8D4D-B5CA-57AD7D9243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3D12D7A4-5329-3141-BD64-05CDFD2C20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8868D5A0-8CC5-8F47-92AD-92FA0BB75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019C1C5-5C71-2940-ABA8-633DFC265A68}" type="slidenum">
              <a:rPr lang="en-GB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420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4946FF2F-D95C-6C4E-B322-9C1FD99146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431B83A0-83BE-0E46-B51C-50D1D8660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706C0C37-FFE9-C442-B739-813AEE7E42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ED0287FC-F0F9-4448-A004-FC192CC1A5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2A3A198B-3F96-FD42-8DEB-4D21BE05AE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id="{652191E8-C678-D141-8F2B-44AF3B9B86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49351231-C0AF-CE4C-B094-1737AF93C1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D24ADE71-976D-C64B-941E-6EBFACAFCF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00AD8EC7-7053-FB44-874E-54A7E32BAC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4" rIns="91430" bIns="45714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F87489-1E3E-C948-A5C3-EB2406726FA7}" type="slidenum">
              <a:rPr lang="en-GB" altLang="en-US" sz="220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20</a:t>
            </a:fld>
            <a:endParaRPr lang="en-GB" altLang="en-US" sz="2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77D9FB73-ECEE-0147-9C1C-28C1656CD0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B796F23-9696-0841-A74C-8972D2652C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Future things</a:t>
            </a:r>
          </a:p>
          <a:p>
            <a:pPr eaLnBrk="1" hangingPunct="1"/>
            <a:r>
              <a:rPr lang="en-GB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Resolution improve significantly with better coupling lenses</a:t>
            </a:r>
          </a:p>
          <a:p>
            <a:pPr eaLnBrk="1" hangingPunct="1"/>
            <a:r>
              <a:rPr lang="en-GB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Fiber currently couple all the light to spectrometer . </a:t>
            </a:r>
          </a:p>
          <a:p>
            <a:pPr eaLnBrk="1" hangingPunct="1"/>
            <a:r>
              <a:rPr lang="en-GB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Currently only single/double pulse detector can operate multi pulse issue laser </a:t>
            </a:r>
          </a:p>
          <a:p>
            <a:pPr eaLnBrk="1" hangingPunct="1"/>
            <a:endParaRPr lang="en-GB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84BB8-FBBF-9140-B05E-003B69E73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9A5BE-DDBD-714E-92CE-FD877F8503E6}" type="datetimeFigureOut">
              <a:rPr lang="en-US" altLang="en-US"/>
              <a:pPr>
                <a:defRPr/>
              </a:pPr>
              <a:t>2/28/22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D60BA-77F9-5B44-8280-65F4444D4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7691D-4593-014A-9E45-87E66066C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9923B-6857-D84C-84E0-AE121755172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56903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D713E-8561-7C41-97E1-D49A68040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86A0E-8C88-494C-A188-B23F5F5B1312}" type="datetimeFigureOut">
              <a:rPr lang="en-US" altLang="en-US"/>
              <a:pPr>
                <a:defRPr/>
              </a:pPr>
              <a:t>2/28/22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3EED5-F990-B845-B7C8-5B10AC12E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CED39-3C50-F547-AF37-1B9FB7D6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BBA8A-981C-3D4A-A5E7-412649B2A19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88176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F7836-88E8-8E4C-8969-FE485B08C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8ECC7-F477-6941-8B70-806F58AFF5D1}" type="datetimeFigureOut">
              <a:rPr lang="en-US" altLang="en-US"/>
              <a:pPr>
                <a:defRPr/>
              </a:pPr>
              <a:t>2/28/22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08272-F409-944A-A265-8DAB164D0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1D496-0788-F740-8553-49E94FFE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746445-532A-2D40-BF7C-BCE21A9FD3A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51952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6134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07588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753654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660401"/>
            <a:ext cx="5994400" cy="5686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660401"/>
            <a:ext cx="5994400" cy="5686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08951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51389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399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70820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52868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DD7E2-C73C-2646-BE5D-404295E1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4580E9-D65E-DB48-A327-C626E6A02837}" type="datetimeFigureOut">
              <a:rPr lang="en-US" altLang="en-US"/>
              <a:pPr>
                <a:defRPr/>
              </a:pPr>
              <a:t>2/28/22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769C8-094D-544E-8F26-70E4D2E81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41200-5B20-504C-9DBC-3EC0C103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A83BB7-8057-FD48-82CD-293B58032AA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637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424689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19782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1"/>
            <a:ext cx="3048000" cy="63468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"/>
            <a:ext cx="8940800" cy="63468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713507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3" y="1"/>
            <a:ext cx="11946467" cy="6334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660401"/>
            <a:ext cx="5994400" cy="5686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660401"/>
            <a:ext cx="5994400" cy="5686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01327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3" y="1"/>
            <a:ext cx="11946467" cy="6334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660401"/>
            <a:ext cx="12192000" cy="2767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3579813"/>
            <a:ext cx="12192000" cy="2767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50590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65175"/>
          </a:xfrm>
          <a:prstGeom prst="rect">
            <a:avLst/>
          </a:prstGeom>
          <a:solidFill>
            <a:srgbClr val="4284C4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27051" y="1125539"/>
            <a:ext cx="7488767" cy="46069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1EF30-1424-5D4C-8240-3959A02CD4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653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65175"/>
          </a:xfrm>
          <a:prstGeom prst="rect">
            <a:avLst/>
          </a:prstGeom>
          <a:solidFill>
            <a:srgbClr val="4284C4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27051" y="1125539"/>
            <a:ext cx="7488767" cy="46069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612D3-C75F-4843-B870-4B45E14ABF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3476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65175"/>
          </a:xfrm>
          <a:prstGeom prst="rect">
            <a:avLst/>
          </a:prstGeom>
          <a:solidFill>
            <a:srgbClr val="4284C4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27051" y="1125539"/>
            <a:ext cx="7488767" cy="46069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22B00B-7A41-0745-982C-87397E12B5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66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65175"/>
          </a:xfrm>
          <a:prstGeom prst="rect">
            <a:avLst/>
          </a:prstGeom>
          <a:solidFill>
            <a:srgbClr val="4284C4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27051" y="1125539"/>
            <a:ext cx="7488767" cy="46069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5270C7-ACC8-074A-B637-37E6910EC6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112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65175"/>
          </a:xfrm>
          <a:prstGeom prst="rect">
            <a:avLst/>
          </a:prstGeom>
          <a:solidFill>
            <a:srgbClr val="4284C4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27051" y="1125539"/>
            <a:ext cx="7488767" cy="46069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11B34-61B5-9F49-9A89-DD63DDB2BC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2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6B3EF-1CB7-E949-B493-5DB87DB06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11DC4C-560F-204B-AFBA-C6B03EC92F27}" type="datetimeFigureOut">
              <a:rPr lang="en-US" altLang="en-US"/>
              <a:pPr>
                <a:defRPr/>
              </a:pPr>
              <a:t>2/28/22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F86D0-AEF1-664E-A1EE-BA7F20965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2F080-61C7-FF45-8F20-D5F9E31DD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68EE2-470E-414D-B45B-F547356114B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283917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65175"/>
          </a:xfrm>
          <a:prstGeom prst="rect">
            <a:avLst/>
          </a:prstGeom>
          <a:solidFill>
            <a:srgbClr val="4284C4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27051" y="1125539"/>
            <a:ext cx="7488767" cy="46069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AEA6A-7686-B94F-B7C9-021FC86250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00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F803B50-1F30-1E4A-9196-0A2F095CF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66038D-F812-6648-BB32-D67583A4895F}" type="datetimeFigureOut">
              <a:rPr lang="en-US" altLang="en-US"/>
              <a:pPr>
                <a:defRPr/>
              </a:pPr>
              <a:t>2/28/22</a:t>
            </a:fld>
            <a:endParaRPr lang="en-GB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B12832F-545B-5A4F-A513-879FD5A83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BF42F89-5B27-CB46-B14D-1AA40E704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B8D492-B362-6A48-9DD0-4F9EEEC64DA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5116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DEDF405-EE75-6849-B6EB-6267412B3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AA4CF1-2117-0D4A-9AAE-0113AEBBE7A0}" type="datetimeFigureOut">
              <a:rPr lang="en-US" altLang="en-US"/>
              <a:pPr>
                <a:defRPr/>
              </a:pPr>
              <a:t>2/28/22</a:t>
            </a:fld>
            <a:endParaRPr lang="en-GB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8AEF340-DBB6-AE41-BF6A-9E0EC534F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D120C4C-F53D-C647-80F4-5EF0AF843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C17CF-D61B-9241-938C-F345CC55260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0669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F027187-EF7F-734B-8AEB-19377399A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4AF81-A5C1-DE48-9191-27CC35727CE9}" type="datetimeFigureOut">
              <a:rPr lang="en-US" altLang="en-US"/>
              <a:pPr>
                <a:defRPr/>
              </a:pPr>
              <a:t>2/28/22</a:t>
            </a:fld>
            <a:endParaRPr lang="en-GB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CF8A0D3-282C-DA4A-BE47-1ADED6EAF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DBDB2C-E86D-DC4D-9A99-C9602041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1485B1-7903-8A4E-A719-68A468547BE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327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2FF0C50-44EA-284A-A3B2-58DFB7864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C7B03-6122-DF41-AA05-E23B22D79133}" type="datetimeFigureOut">
              <a:rPr lang="en-US" altLang="en-US"/>
              <a:pPr>
                <a:defRPr/>
              </a:pPr>
              <a:t>2/28/22</a:t>
            </a:fld>
            <a:endParaRPr lang="en-GB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7AAC99D-E4EE-9F40-A9AA-8F444515B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D8DA8B7-30BE-6242-AFC7-6EB0C6AC7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C21FC9-1B23-C244-83BE-8CA195C0D98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11493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BCEF3C6-1610-5D41-9B71-F5A5352F9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01E871-18FA-A745-972F-04693BF73DF9}" type="datetimeFigureOut">
              <a:rPr lang="en-US" altLang="en-US"/>
              <a:pPr>
                <a:defRPr/>
              </a:pPr>
              <a:t>2/28/22</a:t>
            </a:fld>
            <a:endParaRPr lang="en-GB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4EBADAD-4223-6C4F-9994-53401D36D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00B0986-C8EA-8C43-9D25-B51F45F3E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DC972-7606-6B4C-898E-135DA300CDF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51500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717A1D3-B6F6-3B48-AE78-E6BE0557D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9DD7D-C5FC-A442-8F6A-218F36606F7C}" type="datetimeFigureOut">
              <a:rPr lang="en-US" altLang="en-US"/>
              <a:pPr>
                <a:defRPr/>
              </a:pPr>
              <a:t>2/28/22</a:t>
            </a:fld>
            <a:endParaRPr lang="en-GB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293797E-84B8-8048-B10E-9F1A59AAB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6A18E9-76F9-4C45-B646-F7811EA8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5A021-00D9-164F-AC57-1D5E17D3A56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75864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B0B5CAF-E2AC-E04A-AC41-94B8410C295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0217D91-7C50-DC46-B830-E6A1225849B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69128-77A8-5F4A-8854-5B60E7319B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2C2CE1ED-B225-3643-B773-19D71E96D57D}" type="datetimeFigureOut">
              <a:rPr lang="en-US" altLang="en-US"/>
              <a:pPr>
                <a:defRPr/>
              </a:pPr>
              <a:t>2/28/22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C4A8-2B4A-6046-87BB-E908E0AE8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5E0D1-E504-6D4D-A305-3ADD90134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AC75D139-BD51-434B-B33A-4E0887D852D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C1A029B6-FBC0-834C-94DF-85E0DC2EEF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5533" y="1"/>
            <a:ext cx="11946467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5D95E89A-39AB-E04E-A8F0-A0E3FB4E5E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660401"/>
            <a:ext cx="1219200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0"/>
            <a:r>
              <a:rPr lang="en-GB" altLang="en-US"/>
              <a:t>Bullet point</a:t>
            </a:r>
          </a:p>
          <a:p>
            <a:pPr lvl="0"/>
            <a:endParaRPr lang="en-GB" altLang="en-US"/>
          </a:p>
        </p:txBody>
      </p:sp>
      <p:sp>
        <p:nvSpPr>
          <p:cNvPr id="13316" name="Rectangle 7">
            <a:extLst>
              <a:ext uri="{FF2B5EF4-FFF2-40B4-BE49-F238E27FC236}">
                <a16:creationId xmlns:a16="http://schemas.microsoft.com/office/drawing/2014/main" id="{17CF9CF5-4F96-2D43-B3EF-23F4625BC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1" y="6262688"/>
            <a:ext cx="251036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</p:sldLayoutIdLst>
  <p:transition/>
  <p:txStyles>
    <p:titleStyle>
      <a:lvl1pPr algn="ctr" defTabSz="482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79F"/>
          </a:solidFill>
          <a:latin typeface="+mj-lt"/>
          <a:ea typeface="ＭＳ Ｐゴシック" charset="0"/>
          <a:cs typeface="ＭＳ Ｐゴシック" charset="0"/>
        </a:defRPr>
      </a:lvl1pPr>
      <a:lvl2pPr algn="ctr" defTabSz="482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79F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82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79F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82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79F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82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79F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82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79F"/>
          </a:solidFill>
          <a:latin typeface="Arial" charset="0"/>
        </a:defRPr>
      </a:lvl6pPr>
      <a:lvl7pPr marL="914400" algn="ctr" defTabSz="482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79F"/>
          </a:solidFill>
          <a:latin typeface="Arial" charset="0"/>
        </a:defRPr>
      </a:lvl7pPr>
      <a:lvl8pPr marL="1371600" algn="ctr" defTabSz="482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79F"/>
          </a:solidFill>
          <a:latin typeface="Arial" charset="0"/>
        </a:defRPr>
      </a:lvl8pPr>
      <a:lvl9pPr marL="1828800" algn="ctr" defTabSz="4826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79F"/>
          </a:solidFill>
          <a:latin typeface="Arial" charset="0"/>
        </a:defRPr>
      </a:lvl9pPr>
    </p:titleStyle>
    <p:bodyStyle>
      <a:lvl1pPr marL="1046163" indent="-1046163" algn="l" defTabSz="762000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E0043"/>
          </a:solidFill>
          <a:latin typeface="+mn-lt"/>
          <a:ea typeface="ＭＳ Ｐゴシック" charset="0"/>
          <a:cs typeface="ＭＳ Ｐゴシック" charset="0"/>
        </a:defRPr>
      </a:lvl1pPr>
      <a:lvl2pPr marL="1625600" indent="-296863" algn="l" defTabSz="762000" rtl="0" eaLnBrk="0" fontAlgn="base" hangingPunct="0">
        <a:lnSpc>
          <a:spcPct val="170000"/>
        </a:lnSpc>
        <a:spcBef>
          <a:spcPct val="20000"/>
        </a:spcBef>
        <a:spcAft>
          <a:spcPct val="0"/>
        </a:spcAft>
        <a:buClr>
          <a:srgbClr val="CF0E30"/>
        </a:buClr>
        <a:buSzPct val="100000"/>
        <a:buFont typeface="Symbol" pitchFamily="2" charset="2"/>
        <a:buChar char="·"/>
        <a:defRPr sz="2400" b="1">
          <a:solidFill>
            <a:srgbClr val="6E0043"/>
          </a:solidFill>
          <a:latin typeface="+mn-lt"/>
          <a:ea typeface="ＭＳ Ｐゴシック" charset="0"/>
        </a:defRPr>
      </a:lvl2pPr>
      <a:lvl3pPr marL="2090738" indent="-274638" algn="l" defTabSz="76200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 pitchFamily="18" charset="0"/>
          <a:ea typeface="ＭＳ Ｐゴシック" charset="0"/>
        </a:defRPr>
      </a:lvl3pPr>
      <a:lvl4pPr marL="2433638" indent="-228600" algn="l" defTabSz="762000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776538" indent="-228600" algn="l" defTabSz="76200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3233738" indent="-228600" algn="l" defTabSz="76200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3690938" indent="-228600" algn="l" defTabSz="76200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4148138" indent="-228600" algn="l" defTabSz="76200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4605338" indent="-228600" algn="l" defTabSz="76200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png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file:////userfs/kg520/w2k/Desktop/MCF%20Labs%202019/sawtooth.wmv" TargetMode="External"/><Relationship Id="rId1" Type="http://schemas.microsoft.com/office/2007/relationships/media" Target="file:////userfs/kg520/w2k/Desktop/MCF%20Labs%202019/sawtooth.wmv" TargetMode="Externa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Word_Document.docx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Word_Document1.docx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40B5F955-1736-A242-B3AA-70E950721A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eaLnBrk="1" hangingPunct="1"/>
            <a:r>
              <a:rPr lang="en-GB" altLang="en-US">
                <a:ea typeface="ＭＳ Ｐゴシック" panose="020B0600070205080204" pitchFamily="34" charset="-128"/>
              </a:rPr>
              <a:t>MCF Lab</a:t>
            </a:r>
            <a:br>
              <a:rPr lang="en-GB" altLang="en-US">
                <a:ea typeface="ＭＳ Ｐゴシック" panose="020B0600070205080204" pitchFamily="34" charset="-128"/>
              </a:rPr>
            </a:br>
            <a:br>
              <a:rPr lang="en-GB" altLang="en-US">
                <a:ea typeface="ＭＳ Ｐゴシック" panose="020B0600070205080204" pitchFamily="34" charset="-128"/>
              </a:rPr>
            </a:br>
            <a:r>
              <a:rPr lang="en-GB" altLang="en-US">
                <a:ea typeface="ＭＳ Ｐゴシック" panose="020B0600070205080204" pitchFamily="34" charset="-128"/>
              </a:rPr>
              <a:t>Kieran Gibson</a:t>
            </a:r>
          </a:p>
        </p:txBody>
      </p:sp>
      <p:grpSp>
        <p:nvGrpSpPr>
          <p:cNvPr id="21506" name="Group 5">
            <a:extLst>
              <a:ext uri="{FF2B5EF4-FFF2-40B4-BE49-F238E27FC236}">
                <a16:creationId xmlns:a16="http://schemas.microsoft.com/office/drawing/2014/main" id="{7B6FE3AF-5675-524F-8FD5-FFB64298ED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27926" y="1"/>
            <a:ext cx="4283075" cy="2005013"/>
            <a:chOff x="3565" y="-96"/>
            <a:chExt cx="2823" cy="1288"/>
          </a:xfrm>
        </p:grpSpPr>
        <p:sp>
          <p:nvSpPr>
            <p:cNvPr id="21512" name="AutoShape 4">
              <a:extLst>
                <a:ext uri="{FF2B5EF4-FFF2-40B4-BE49-F238E27FC236}">
                  <a16:creationId xmlns:a16="http://schemas.microsoft.com/office/drawing/2014/main" id="{7930500D-C548-2143-AEF9-9257E3B9E27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65" y="-96"/>
              <a:ext cx="2823" cy="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1513" name="Picture 6">
              <a:extLst>
                <a:ext uri="{FF2B5EF4-FFF2-40B4-BE49-F238E27FC236}">
                  <a16:creationId xmlns:a16="http://schemas.microsoft.com/office/drawing/2014/main" id="{3CD2F654-179F-6B43-B430-1FB648EB4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740"/>
            <a:stretch>
              <a:fillRect/>
            </a:stretch>
          </p:blipFill>
          <p:spPr bwMode="auto">
            <a:xfrm>
              <a:off x="3565" y="-96"/>
              <a:ext cx="2070" cy="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507" name="AutoShape 8" descr="http://www.iter.org/sci/science/jet_tokamak_plasma_overlay_1.jpg">
            <a:extLst>
              <a:ext uri="{FF2B5EF4-FFF2-40B4-BE49-F238E27FC236}">
                <a16:creationId xmlns:a16="http://schemas.microsoft.com/office/drawing/2014/main" id="{AC1108D5-46D5-174C-B64B-6CA7932A05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1508" name="AutoShape 10" descr="http://www.iter.org/sci/science/jet_tokamak_plasma_overlay_1.jpg">
            <a:extLst>
              <a:ext uri="{FF2B5EF4-FFF2-40B4-BE49-F238E27FC236}">
                <a16:creationId xmlns:a16="http://schemas.microsoft.com/office/drawing/2014/main" id="{9FCEBB4B-544E-6A49-A588-DAE638A26F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1509" name="AutoShape 12" descr="http://www.iter.org/sci/science/jet_tokamak_plasma_overlay_1.jpg">
            <a:extLst>
              <a:ext uri="{FF2B5EF4-FFF2-40B4-BE49-F238E27FC236}">
                <a16:creationId xmlns:a16="http://schemas.microsoft.com/office/drawing/2014/main" id="{88BC8EAE-14BA-774A-9134-D7698A22AF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pic>
        <p:nvPicPr>
          <p:cNvPr id="21510" name="Picture 16" descr="jet.jpg">
            <a:extLst>
              <a:ext uri="{FF2B5EF4-FFF2-40B4-BE49-F238E27FC236}">
                <a16:creationId xmlns:a16="http://schemas.microsoft.com/office/drawing/2014/main" id="{75EA914E-19E0-174F-A075-639377927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926" y="4668838"/>
            <a:ext cx="3140075" cy="218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2" descr="http://www.fusion-industry.org.uk/image/15586_frame_128_color.jpg">
            <a:extLst>
              <a:ext uri="{FF2B5EF4-FFF2-40B4-BE49-F238E27FC236}">
                <a16:creationId xmlns:a16="http://schemas.microsoft.com/office/drawing/2014/main" id="{9C177E1A-5282-3B45-9820-526C75F61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926" y="1885950"/>
            <a:ext cx="3140075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90CD6A90-BC93-4E4D-859F-B05F1D3B3D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altLang="en-US">
                <a:ea typeface="ＭＳ Ｐゴシック" panose="020B0600070205080204" pitchFamily="34" charset="-128"/>
              </a:rPr>
              <a:t>Thomson scattering (2)</a:t>
            </a:r>
          </a:p>
        </p:txBody>
      </p:sp>
      <p:sp>
        <p:nvSpPr>
          <p:cNvPr id="32770" name="Rectangle 3">
            <a:extLst>
              <a:ext uri="{FF2B5EF4-FFF2-40B4-BE49-F238E27FC236}">
                <a16:creationId xmlns:a16="http://schemas.microsoft.com/office/drawing/2014/main" id="{7F972F0E-BCFA-DE4F-8ADF-9C0188B1FF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indent="0"/>
            <a:endParaRPr lang="en-GB" altLang="en-US">
              <a:ea typeface="ＭＳ Ｐゴシック" panose="020B0600070205080204" pitchFamily="34" charset="-128"/>
            </a:endParaRPr>
          </a:p>
          <a:p>
            <a:pPr indent="0">
              <a:buFontTx/>
              <a:buChar char="•"/>
            </a:pPr>
            <a:r>
              <a:rPr lang="en-GB" altLang="en-US">
                <a:ea typeface="ＭＳ Ｐゴシック" panose="020B0600070205080204" pitchFamily="34" charset="-128"/>
              </a:rPr>
              <a:t>A simple analysis based on dipole approximation allows the scattered field from a single electron to be calculated.</a:t>
            </a:r>
          </a:p>
          <a:p>
            <a:pPr indent="0">
              <a:buFontTx/>
              <a:buChar char="•"/>
            </a:pPr>
            <a:endParaRPr lang="en-GB" altLang="en-US">
              <a:ea typeface="ＭＳ Ｐゴシック" panose="020B0600070205080204" pitchFamily="34" charset="-128"/>
            </a:endParaRPr>
          </a:p>
          <a:p>
            <a:pPr indent="0">
              <a:buFontTx/>
              <a:buChar char="•"/>
            </a:pPr>
            <a:r>
              <a:rPr lang="en-GB" altLang="en-US">
                <a:ea typeface="ＭＳ Ｐゴシック" panose="020B0600070205080204" pitchFamily="34" charset="-128"/>
              </a:rPr>
              <a:t>For incoherent scattering we arrange the scattering geometry such that </a:t>
            </a:r>
            <a:r>
              <a:rPr lang="el-GR" altLang="en-US" b="0">
                <a:solidFill>
                  <a:schemeClr val="tx1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Δ</a:t>
            </a:r>
            <a:r>
              <a:rPr lang="en-GB" altLang="en-US" b="0">
                <a:solidFill>
                  <a:schemeClr val="tx1"/>
                </a:solidFill>
                <a:ea typeface="ＭＳ Ｐゴシック" panose="020B0600070205080204" pitchFamily="34" charset="-128"/>
              </a:rPr>
              <a:t>k</a:t>
            </a:r>
            <a:r>
              <a:rPr lang="el-GR" altLang="en-US" b="0">
                <a:solidFill>
                  <a:schemeClr val="tx1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λ</a:t>
            </a:r>
            <a:r>
              <a:rPr lang="en-GB" altLang="en-US" b="0" baseline="-25000">
                <a:solidFill>
                  <a:schemeClr val="tx1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D </a:t>
            </a:r>
            <a:r>
              <a:rPr lang="en-GB" altLang="en-US" b="0">
                <a:solidFill>
                  <a:schemeClr val="tx1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&gt;&gt;1</a:t>
            </a:r>
          </a:p>
          <a:p>
            <a:pPr indent="0">
              <a:buFontTx/>
              <a:buChar char="•"/>
            </a:pPr>
            <a:endParaRPr lang="en-GB" altLang="en-US" b="0">
              <a:solidFill>
                <a:schemeClr val="tx1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indent="0">
              <a:buFontTx/>
              <a:buChar char="•"/>
            </a:pPr>
            <a:endParaRPr lang="el-GR" altLang="en-US" b="0" baseline="-25000">
              <a:solidFill>
                <a:schemeClr val="tx1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2771" name="Group 4">
            <a:extLst>
              <a:ext uri="{FF2B5EF4-FFF2-40B4-BE49-F238E27FC236}">
                <a16:creationId xmlns:a16="http://schemas.microsoft.com/office/drawing/2014/main" id="{F808976F-134C-6D4F-A29F-4B65C4D92B41}"/>
              </a:ext>
            </a:extLst>
          </p:cNvPr>
          <p:cNvGrpSpPr>
            <a:grpSpLocks/>
          </p:cNvGrpSpPr>
          <p:nvPr/>
        </p:nvGrpSpPr>
        <p:grpSpPr bwMode="auto">
          <a:xfrm>
            <a:off x="7148514" y="3270251"/>
            <a:ext cx="2295808" cy="3063755"/>
            <a:chOff x="4224" y="2255"/>
            <a:chExt cx="1328" cy="1980"/>
          </a:xfrm>
        </p:grpSpPr>
        <p:sp>
          <p:nvSpPr>
            <p:cNvPr id="32772" name="Line 5">
              <a:extLst>
                <a:ext uri="{FF2B5EF4-FFF2-40B4-BE49-F238E27FC236}">
                  <a16:creationId xmlns:a16="http://schemas.microsoft.com/office/drawing/2014/main" id="{2D02308E-1879-B444-831E-69FF9A9D13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7" y="2255"/>
              <a:ext cx="503" cy="906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3" name="Line 6">
              <a:extLst>
                <a:ext uri="{FF2B5EF4-FFF2-40B4-BE49-F238E27FC236}">
                  <a16:creationId xmlns:a16="http://schemas.microsoft.com/office/drawing/2014/main" id="{8728840E-A696-6846-B185-D46B44F796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9" y="2275"/>
              <a:ext cx="475" cy="866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4" name="Line 7">
              <a:extLst>
                <a:ext uri="{FF2B5EF4-FFF2-40B4-BE49-F238E27FC236}">
                  <a16:creationId xmlns:a16="http://schemas.microsoft.com/office/drawing/2014/main" id="{B411D624-4B16-DC42-BFD1-DBF6E69CFD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0" y="2275"/>
              <a:ext cx="0" cy="1693"/>
            </a:xfrm>
            <a:prstGeom prst="line">
              <a:avLst/>
            </a:prstGeom>
            <a:noFill/>
            <a:ln w="50800">
              <a:solidFill>
                <a:srgbClr val="6E004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5" name="Rectangle 8">
              <a:extLst>
                <a:ext uri="{FF2B5EF4-FFF2-40B4-BE49-F238E27FC236}">
                  <a16:creationId xmlns:a16="http://schemas.microsoft.com/office/drawing/2014/main" id="{C49409D5-9783-F748-B2B6-5767087A4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3231"/>
              <a:ext cx="221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 b="1">
                  <a:solidFill>
                    <a:srgbClr val="6E0043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170000"/>
                </a:lnSpc>
                <a:spcBef>
                  <a:spcPct val="20000"/>
                </a:spcBef>
                <a:buClr>
                  <a:srgbClr val="CF0E30"/>
                </a:buClr>
                <a:buSzPct val="100000"/>
                <a:buFont typeface="Symbol" pitchFamily="2" charset="2"/>
                <a:buChar char="·"/>
                <a:defRPr sz="2400" b="1">
                  <a:solidFill>
                    <a:srgbClr val="6E0043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GB" altLang="en-US" b="0">
                  <a:solidFill>
                    <a:srgbClr val="FC0128"/>
                  </a:solidFill>
                </a:rPr>
                <a:t>k</a:t>
              </a:r>
              <a:r>
                <a:rPr lang="en-GB" altLang="en-US" b="0" baseline="-25000">
                  <a:solidFill>
                    <a:srgbClr val="FC0128"/>
                  </a:solidFill>
                </a:rPr>
                <a:t>i</a:t>
              </a:r>
            </a:p>
          </p:txBody>
        </p:sp>
        <p:sp>
          <p:nvSpPr>
            <p:cNvPr id="32776" name="Rectangle 9">
              <a:extLst>
                <a:ext uri="{FF2B5EF4-FFF2-40B4-BE49-F238E27FC236}">
                  <a16:creationId xmlns:a16="http://schemas.microsoft.com/office/drawing/2014/main" id="{D7715521-EB79-B240-B6A3-93023A332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8" y="3231"/>
              <a:ext cx="254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 b="1">
                  <a:solidFill>
                    <a:srgbClr val="6E0043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170000"/>
                </a:lnSpc>
                <a:spcBef>
                  <a:spcPct val="20000"/>
                </a:spcBef>
                <a:buClr>
                  <a:srgbClr val="CF0E30"/>
                </a:buClr>
                <a:buSzPct val="100000"/>
                <a:buFont typeface="Symbol" pitchFamily="2" charset="2"/>
                <a:buChar char="·"/>
                <a:defRPr sz="2400" b="1">
                  <a:solidFill>
                    <a:srgbClr val="6E0043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GB" altLang="en-US" b="0">
                  <a:solidFill>
                    <a:srgbClr val="00AE00"/>
                  </a:solidFill>
                </a:rPr>
                <a:t>k</a:t>
              </a:r>
              <a:r>
                <a:rPr lang="en-GB" altLang="en-US" b="0" baseline="-25000">
                  <a:solidFill>
                    <a:srgbClr val="00AE00"/>
                  </a:solidFill>
                </a:rPr>
                <a:t>s</a:t>
              </a:r>
            </a:p>
          </p:txBody>
        </p:sp>
        <p:sp>
          <p:nvSpPr>
            <p:cNvPr id="32777" name="Line 10">
              <a:extLst>
                <a:ext uri="{FF2B5EF4-FFF2-40B4-BE49-F238E27FC236}">
                  <a16:creationId xmlns:a16="http://schemas.microsoft.com/office/drawing/2014/main" id="{1721C928-CEC8-FB43-8FB4-8A0604BCDA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14" y="3237"/>
              <a:ext cx="1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8" name="Line 11">
              <a:extLst>
                <a:ext uri="{FF2B5EF4-FFF2-40B4-BE49-F238E27FC236}">
                  <a16:creationId xmlns:a16="http://schemas.microsoft.com/office/drawing/2014/main" id="{043CC799-C4BD-4A40-9250-C647E8B401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4" y="3237"/>
              <a:ext cx="1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2779" name="Group 12">
              <a:extLst>
                <a:ext uri="{FF2B5EF4-FFF2-40B4-BE49-F238E27FC236}">
                  <a16:creationId xmlns:a16="http://schemas.microsoft.com/office/drawing/2014/main" id="{8C4CEDA4-2698-3C4D-8ACA-D734483257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4" y="3936"/>
              <a:ext cx="1024" cy="299"/>
              <a:chOff x="4464" y="4032"/>
              <a:chExt cx="1024" cy="299"/>
            </a:xfrm>
          </p:grpSpPr>
          <p:sp>
            <p:nvSpPr>
              <p:cNvPr id="32780" name="Rectangle 13">
                <a:extLst>
                  <a:ext uri="{FF2B5EF4-FFF2-40B4-BE49-F238E27FC236}">
                    <a16:creationId xmlns:a16="http://schemas.microsoft.com/office/drawing/2014/main" id="{E72C3EC6-B8EE-6B44-BD15-D9C6937AF3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1" y="4034"/>
                <a:ext cx="527" cy="2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400" b="1">
                    <a:solidFill>
                      <a:srgbClr val="6E0043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170000"/>
                  </a:lnSpc>
                  <a:spcBef>
                    <a:spcPct val="20000"/>
                  </a:spcBef>
                  <a:buClr>
                    <a:srgbClr val="CF0E30"/>
                  </a:buClr>
                  <a:buSzPct val="100000"/>
                  <a:buFont typeface="Symbol" pitchFamily="2" charset="2"/>
                  <a:buChar char="·"/>
                  <a:defRPr sz="2400" b="1">
                    <a:solidFill>
                      <a:srgbClr val="6E0043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GB" altLang="en-US" b="0">
                    <a:solidFill>
                      <a:srgbClr val="00AE00"/>
                    </a:solidFill>
                  </a:rPr>
                  <a:t>k</a:t>
                </a:r>
                <a:r>
                  <a:rPr lang="en-GB" altLang="en-US" b="0" baseline="-25000">
                    <a:solidFill>
                      <a:srgbClr val="00AE00"/>
                    </a:solidFill>
                  </a:rPr>
                  <a:t>s</a:t>
                </a:r>
                <a:r>
                  <a:rPr lang="en-GB" altLang="en-US" b="0"/>
                  <a:t> - </a:t>
                </a:r>
                <a:r>
                  <a:rPr lang="en-GB" altLang="en-US" b="0">
                    <a:solidFill>
                      <a:srgbClr val="FC0128"/>
                    </a:solidFill>
                  </a:rPr>
                  <a:t>k</a:t>
                </a:r>
                <a:r>
                  <a:rPr lang="en-GB" altLang="en-US" b="0" baseline="-25000">
                    <a:solidFill>
                      <a:srgbClr val="FC0128"/>
                    </a:solidFill>
                  </a:rPr>
                  <a:t>i</a:t>
                </a:r>
              </a:p>
            </p:txBody>
          </p:sp>
          <p:sp>
            <p:nvSpPr>
              <p:cNvPr id="32781" name="Line 14">
                <a:extLst>
                  <a:ext uri="{FF2B5EF4-FFF2-40B4-BE49-F238E27FC236}">
                    <a16:creationId xmlns:a16="http://schemas.microsoft.com/office/drawing/2014/main" id="{7A9DBB45-ADE8-E147-AB08-EBE44C8168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28" y="4032"/>
                <a:ext cx="12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82" name="Line 15">
                <a:extLst>
                  <a:ext uri="{FF2B5EF4-FFF2-40B4-BE49-F238E27FC236}">
                    <a16:creationId xmlns:a16="http://schemas.microsoft.com/office/drawing/2014/main" id="{1CDFB85B-0269-2E4D-9A46-5ED997C25F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4032"/>
                <a:ext cx="12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83" name="Rectangle 16">
                <a:extLst>
                  <a:ext uri="{FF2B5EF4-FFF2-40B4-BE49-F238E27FC236}">
                    <a16:creationId xmlns:a16="http://schemas.microsoft.com/office/drawing/2014/main" id="{A8B60D2C-9730-9547-B227-6F2907F463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4034"/>
                <a:ext cx="505" cy="2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>
                  <a:defRPr sz="2400" b="1">
                    <a:solidFill>
                      <a:srgbClr val="6E0043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170000"/>
                  </a:lnSpc>
                  <a:spcBef>
                    <a:spcPct val="20000"/>
                  </a:spcBef>
                  <a:buClr>
                    <a:srgbClr val="CF0E30"/>
                  </a:buClr>
                  <a:buSzPct val="100000"/>
                  <a:buFont typeface="Symbol" pitchFamily="2" charset="2"/>
                  <a:buChar char="·"/>
                  <a:defRPr sz="2400" b="1">
                    <a:solidFill>
                      <a:srgbClr val="6E0043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GB" altLang="en-US" b="0">
                    <a:solidFill>
                      <a:srgbClr val="000000"/>
                    </a:solidFill>
                    <a:latin typeface="Symbol" pitchFamily="2" charset="2"/>
                  </a:rPr>
                  <a:t>D</a:t>
                </a:r>
                <a:r>
                  <a:rPr lang="en-GB" altLang="en-US" b="0">
                    <a:solidFill>
                      <a:srgbClr val="000000"/>
                    </a:solidFill>
                  </a:rPr>
                  <a:t>k = </a:t>
                </a:r>
                <a:endParaRPr lang="en-GB" altLang="en-US" b="0" baseline="-25000">
                  <a:solidFill>
                    <a:srgbClr val="FC0128"/>
                  </a:solidFill>
                </a:endParaRPr>
              </a:p>
            </p:txBody>
          </p:sp>
          <p:sp>
            <p:nvSpPr>
              <p:cNvPr id="32784" name="Line 17">
                <a:extLst>
                  <a:ext uri="{FF2B5EF4-FFF2-40B4-BE49-F238E27FC236}">
                    <a16:creationId xmlns:a16="http://schemas.microsoft.com/office/drawing/2014/main" id="{9CC25EA9-E7CA-D949-8CDC-B5F75513F6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8" y="4032"/>
                <a:ext cx="12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id="{19ED5E1C-74D8-5D43-9D89-C3F1B18271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altLang="en-US">
                <a:ea typeface="ＭＳ Ｐゴシック" panose="020B0600070205080204" pitchFamily="34" charset="-128"/>
              </a:rPr>
              <a:t>Thomson scattering (3)</a:t>
            </a:r>
          </a:p>
        </p:txBody>
      </p:sp>
      <p:graphicFrame>
        <p:nvGraphicFramePr>
          <p:cNvPr id="34818" name="Object 33">
            <a:extLst>
              <a:ext uri="{FF2B5EF4-FFF2-40B4-BE49-F238E27FC236}">
                <a16:creationId xmlns:a16="http://schemas.microsoft.com/office/drawing/2014/main" id="{62C48F94-1574-CF4C-89BB-5D061DC3B933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073275" y="660401"/>
          <a:ext cx="8045450" cy="568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1" name="Photo Editor Photo" r:id="rId4" imgW="13163550" imgH="9302750" progId="MSPhotoEd.3">
                  <p:embed/>
                </p:oleObj>
              </mc:Choice>
              <mc:Fallback>
                <p:oleObj name="Photo Editor Photo" r:id="rId4" imgW="13163550" imgH="9302750" progId="MSPhotoEd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3275" y="660401"/>
                        <a:ext cx="8045450" cy="568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C07E5C5B-864F-864A-AB09-EA70FC488F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altLang="en-US">
                <a:ea typeface="ＭＳ Ｐゴシック" panose="020B0600070205080204" pitchFamily="34" charset="-128"/>
              </a:rPr>
              <a:t>Thomson scattering (4)</a:t>
            </a:r>
          </a:p>
        </p:txBody>
      </p:sp>
      <p:sp>
        <p:nvSpPr>
          <p:cNvPr id="36866" name="Rectangle 3">
            <a:extLst>
              <a:ext uri="{FF2B5EF4-FFF2-40B4-BE49-F238E27FC236}">
                <a16:creationId xmlns:a16="http://schemas.microsoft.com/office/drawing/2014/main" id="{AFD19321-8B2C-BE46-B699-5B3EE4E8A6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31964" y="660401"/>
            <a:ext cx="8035925" cy="5686425"/>
          </a:xfrm>
        </p:spPr>
        <p:txBody>
          <a:bodyPr/>
          <a:lstStyle/>
          <a:p>
            <a:pPr indent="0"/>
            <a:endParaRPr lang="en-GB" altLang="en-US">
              <a:ea typeface="ＭＳ Ｐゴシック" panose="020B0600070205080204" pitchFamily="34" charset="-128"/>
            </a:endParaRPr>
          </a:p>
          <a:p>
            <a:pPr indent="0">
              <a:buFontTx/>
              <a:buChar char="•"/>
            </a:pPr>
            <a:r>
              <a:rPr lang="en-GB" altLang="en-US">
                <a:ea typeface="ＭＳ Ｐゴシック" panose="020B0600070205080204" pitchFamily="34" charset="-128"/>
              </a:rPr>
              <a:t>The challenge with Thomson Scattering systems lies essentially with the very small overall cross section for scattering meaning that typically only around 10</a:t>
            </a:r>
            <a:r>
              <a:rPr lang="en-GB" altLang="en-US" baseline="30000">
                <a:ea typeface="ＭＳ Ｐゴシック" panose="020B0600070205080204" pitchFamily="34" charset="-128"/>
              </a:rPr>
              <a:t>-13</a:t>
            </a:r>
            <a:r>
              <a:rPr lang="en-GB" altLang="en-US">
                <a:ea typeface="ＭＳ Ｐゴシック" panose="020B0600070205080204" pitchFamily="34" charset="-128"/>
              </a:rPr>
              <a:t> of scattered light is detected….hence the need for high powered lasers and careful optical design (to minimise stray light from entering the collection system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493BE255-CC69-3442-9279-E278859ABC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0" y="2308225"/>
            <a:ext cx="9144000" cy="9286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1" hangingPunct="1"/>
            <a:r>
              <a:rPr lang="en-US" altLang="en-US" sz="2400">
                <a:ea typeface="ＭＳ Ｐゴシック" panose="020B0600070205080204" pitchFamily="34" charset="-128"/>
              </a:rPr>
              <a:t>MAST Thomson scattering system upgrade</a:t>
            </a:r>
          </a:p>
        </p:txBody>
      </p:sp>
      <p:pic>
        <p:nvPicPr>
          <p:cNvPr id="38914" name="Picture 4" descr="total scheme-8">
            <a:extLst>
              <a:ext uri="{FF2B5EF4-FFF2-40B4-BE49-F238E27FC236}">
                <a16:creationId xmlns:a16="http://schemas.microsoft.com/office/drawing/2014/main" id="{EEF79236-BF44-B946-985B-E4CC925B2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b="5522"/>
          <a:stretch>
            <a:fillRect/>
          </a:stretch>
        </p:blipFill>
        <p:spPr bwMode="auto">
          <a:xfrm>
            <a:off x="1919289" y="1412875"/>
            <a:ext cx="5368925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3A93B580-95E6-4B44-9C49-7648AA41B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"/>
            <a:ext cx="8991600" cy="862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defTabSz="482600">
              <a:defRPr/>
            </a:pPr>
            <a:r>
              <a:rPr lang="en-GB" sz="2800" b="1" kern="0" dirty="0">
                <a:solidFill>
                  <a:srgbClr val="00279F"/>
                </a:solidFill>
                <a:latin typeface="Arial"/>
                <a:ea typeface="ＭＳ Ｐゴシック" charset="0"/>
                <a:cs typeface="ＭＳ Ｐゴシック" charset="0"/>
              </a:rPr>
              <a:t>Thomson scattering in the MAST tokamak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4C06B47C-1283-5747-BB42-0F5D72A49B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1" hangingPunct="1"/>
            <a:r>
              <a:rPr lang="en-US" altLang="en-US" sz="2400">
                <a:ea typeface="ＭＳ Ｐゴシック" panose="020B0600070205080204" pitchFamily="34" charset="-128"/>
              </a:rPr>
              <a:t>MAST Thomson scattering system upgrade</a:t>
            </a:r>
          </a:p>
        </p:txBody>
      </p:sp>
      <p:pic>
        <p:nvPicPr>
          <p:cNvPr id="39938" name="Picture 4" descr="total scheme-8">
            <a:extLst>
              <a:ext uri="{FF2B5EF4-FFF2-40B4-BE49-F238E27FC236}">
                <a16:creationId xmlns:a16="http://schemas.microsoft.com/office/drawing/2014/main" id="{B8F3256F-89C7-F145-BF0B-C21F4BC07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b="5522"/>
          <a:stretch>
            <a:fillRect/>
          </a:stretch>
        </p:blipFill>
        <p:spPr bwMode="auto">
          <a:xfrm>
            <a:off x="1919289" y="1412875"/>
            <a:ext cx="5368925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9ECD13B-9E2C-DC43-92EA-D3B82E7E47E0}"/>
              </a:ext>
            </a:extLst>
          </p:cNvPr>
          <p:cNvSpPr/>
          <p:nvPr/>
        </p:nvSpPr>
        <p:spPr>
          <a:xfrm rot="3089032">
            <a:off x="5790407" y="1824832"/>
            <a:ext cx="1323975" cy="11160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GB" sz="2400">
              <a:solidFill>
                <a:srgbClr val="000000"/>
              </a:solidFill>
            </a:endParaRPr>
          </a:p>
        </p:txBody>
      </p:sp>
      <p:pic>
        <p:nvPicPr>
          <p:cNvPr id="39940" name="Picture 2" descr="The MAST tokamak">
            <a:extLst>
              <a:ext uri="{FF2B5EF4-FFF2-40B4-BE49-F238E27FC236}">
                <a16:creationId xmlns:a16="http://schemas.microsoft.com/office/drawing/2014/main" id="{5640DC04-3842-F34C-8B8D-E91348CAE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763" y="3378200"/>
            <a:ext cx="428625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771F3BE5-1442-ED42-9C3D-AC3E41E54E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"/>
            <a:ext cx="8991600" cy="862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defTabSz="482600">
              <a:defRPr/>
            </a:pPr>
            <a:r>
              <a:rPr lang="en-GB" sz="2800" b="1" kern="0" dirty="0">
                <a:solidFill>
                  <a:srgbClr val="00279F"/>
                </a:solidFill>
                <a:latin typeface="Arial"/>
                <a:ea typeface="ＭＳ Ｐゴシック" charset="0"/>
                <a:cs typeface="ＭＳ Ｐゴシック" charset="0"/>
              </a:rPr>
              <a:t>Thomson scattering in the MAST tokamak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4" descr="total scheme-8">
            <a:extLst>
              <a:ext uri="{FF2B5EF4-FFF2-40B4-BE49-F238E27FC236}">
                <a16:creationId xmlns:a16="http://schemas.microsoft.com/office/drawing/2014/main" id="{C31C7A1A-6436-7C4D-B066-6D065390A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b="5522"/>
          <a:stretch>
            <a:fillRect/>
          </a:stretch>
        </p:blipFill>
        <p:spPr bwMode="auto">
          <a:xfrm>
            <a:off x="1919289" y="1412875"/>
            <a:ext cx="5368925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01AC34A-805B-FE41-8B76-285F8416E38C}"/>
              </a:ext>
            </a:extLst>
          </p:cNvPr>
          <p:cNvSpPr/>
          <p:nvPr/>
        </p:nvSpPr>
        <p:spPr>
          <a:xfrm rot="3089032">
            <a:off x="1832770" y="1797845"/>
            <a:ext cx="1323975" cy="111601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GB" sz="2400">
              <a:solidFill>
                <a:srgbClr val="000000"/>
              </a:solidFill>
            </a:endParaRPr>
          </a:p>
        </p:txBody>
      </p:sp>
      <p:sp>
        <p:nvSpPr>
          <p:cNvPr id="40963" name="Title 1">
            <a:extLst>
              <a:ext uri="{FF2B5EF4-FFF2-40B4-BE49-F238E27FC236}">
                <a16:creationId xmlns:a16="http://schemas.microsoft.com/office/drawing/2014/main" id="{721835C2-5CD3-1843-BC2A-BFAF780321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1" hangingPunct="1"/>
            <a:r>
              <a:rPr lang="en-US" altLang="en-US" sz="2400">
                <a:ea typeface="ＭＳ Ｐゴシック" panose="020B0600070205080204" pitchFamily="34" charset="-128"/>
              </a:rPr>
              <a:t>upgrade</a:t>
            </a:r>
          </a:p>
        </p:txBody>
      </p:sp>
      <p:pic>
        <p:nvPicPr>
          <p:cNvPr id="40964" name="Picture 8">
            <a:extLst>
              <a:ext uri="{FF2B5EF4-FFF2-40B4-BE49-F238E27FC236}">
                <a16:creationId xmlns:a16="http://schemas.microsoft.com/office/drawing/2014/main" id="{993727BB-F424-7141-8251-FDCB6A4C0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2700339"/>
            <a:ext cx="544195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06681B4A-D540-1E46-9AA4-62D05C068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"/>
            <a:ext cx="8991600" cy="862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defTabSz="482600">
              <a:defRPr/>
            </a:pPr>
            <a:r>
              <a:rPr lang="en-GB" sz="2800" b="1" kern="0" dirty="0">
                <a:solidFill>
                  <a:srgbClr val="00279F"/>
                </a:solidFill>
                <a:latin typeface="Arial"/>
                <a:ea typeface="ＭＳ Ｐゴシック" charset="0"/>
                <a:cs typeface="ＭＳ Ｐゴシック" charset="0"/>
              </a:rPr>
              <a:t>Thomson scattering in the MAST tokamak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4" descr="total scheme-8">
            <a:extLst>
              <a:ext uri="{FF2B5EF4-FFF2-40B4-BE49-F238E27FC236}">
                <a16:creationId xmlns:a16="http://schemas.microsoft.com/office/drawing/2014/main" id="{3ABF131E-1A26-074A-9BF4-53B969B72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b="5522"/>
          <a:stretch>
            <a:fillRect/>
          </a:stretch>
        </p:blipFill>
        <p:spPr bwMode="auto">
          <a:xfrm>
            <a:off x="1919289" y="1412875"/>
            <a:ext cx="5368925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97C4750-8441-A24F-B42D-53A2CCCF3208}"/>
              </a:ext>
            </a:extLst>
          </p:cNvPr>
          <p:cNvSpPr/>
          <p:nvPr/>
        </p:nvSpPr>
        <p:spPr>
          <a:xfrm rot="3089032">
            <a:off x="5701507" y="2466182"/>
            <a:ext cx="788987" cy="6286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GB" sz="2400">
              <a:solidFill>
                <a:srgbClr val="000000"/>
              </a:solidFill>
            </a:endParaRPr>
          </a:p>
        </p:txBody>
      </p:sp>
      <p:sp>
        <p:nvSpPr>
          <p:cNvPr id="41987" name="Title 1">
            <a:extLst>
              <a:ext uri="{FF2B5EF4-FFF2-40B4-BE49-F238E27FC236}">
                <a16:creationId xmlns:a16="http://schemas.microsoft.com/office/drawing/2014/main" id="{C955B0E2-7DC4-3441-99C4-68E82504CD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1" hangingPunct="1"/>
            <a:r>
              <a:rPr lang="en-US" altLang="en-US" sz="2400">
                <a:ea typeface="ＭＳ Ｐゴシック" panose="020B0600070205080204" pitchFamily="34" charset="-128"/>
              </a:rPr>
              <a:t>MAST Thomson scattering system upgrade</a:t>
            </a:r>
          </a:p>
        </p:txBody>
      </p:sp>
      <p:pic>
        <p:nvPicPr>
          <p:cNvPr id="6" name="Picture 4" descr="DSCF0363">
            <a:extLst>
              <a:ext uri="{FF2B5EF4-FFF2-40B4-BE49-F238E27FC236}">
                <a16:creationId xmlns:a16="http://schemas.microsoft.com/office/drawing/2014/main" id="{3286A097-9246-6A40-9015-F66FB842A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925" y="3313114"/>
            <a:ext cx="4071938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8A2009D1-EE6A-E642-A73D-48B95DCA6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"/>
            <a:ext cx="8991600" cy="862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defTabSz="482600">
              <a:defRPr/>
            </a:pPr>
            <a:r>
              <a:rPr lang="en-GB" sz="2800" b="1" kern="0" dirty="0">
                <a:solidFill>
                  <a:srgbClr val="00279F"/>
                </a:solidFill>
                <a:latin typeface="Arial"/>
                <a:ea typeface="ＭＳ Ｐゴシック" charset="0"/>
                <a:cs typeface="ＭＳ Ｐゴシック" charset="0"/>
              </a:rPr>
              <a:t>Thomson scattering in the MAST tokamak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4" descr="total scheme-8">
            <a:extLst>
              <a:ext uri="{FF2B5EF4-FFF2-40B4-BE49-F238E27FC236}">
                <a16:creationId xmlns:a16="http://schemas.microsoft.com/office/drawing/2014/main" id="{A9EB556F-AC88-1243-A595-514990CE0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b="5522"/>
          <a:stretch>
            <a:fillRect/>
          </a:stretch>
        </p:blipFill>
        <p:spPr bwMode="auto">
          <a:xfrm>
            <a:off x="1919289" y="1412875"/>
            <a:ext cx="5368925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96A4C41-38FF-B24D-ABBC-1DB9BCFDE92C}"/>
              </a:ext>
            </a:extLst>
          </p:cNvPr>
          <p:cNvSpPr/>
          <p:nvPr/>
        </p:nvSpPr>
        <p:spPr>
          <a:xfrm rot="3089032">
            <a:off x="3128963" y="3406776"/>
            <a:ext cx="1890713" cy="11160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GB" sz="2400">
              <a:solidFill>
                <a:srgbClr val="000000"/>
              </a:solidFill>
            </a:endParaRPr>
          </a:p>
        </p:txBody>
      </p:sp>
      <p:sp>
        <p:nvSpPr>
          <p:cNvPr id="43011" name="Title 1">
            <a:extLst>
              <a:ext uri="{FF2B5EF4-FFF2-40B4-BE49-F238E27FC236}">
                <a16:creationId xmlns:a16="http://schemas.microsoft.com/office/drawing/2014/main" id="{D09CEDEB-748A-4548-9C71-49995AB988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1" hangingPunct="1"/>
            <a:r>
              <a:rPr lang="en-US" altLang="en-US" sz="2400">
                <a:ea typeface="ＭＳ Ｐゴシック" panose="020B0600070205080204" pitchFamily="34" charset="-128"/>
              </a:rPr>
              <a:t>MAST Thomson scattering system upgrade</a:t>
            </a:r>
          </a:p>
        </p:txBody>
      </p:sp>
      <p:pic>
        <p:nvPicPr>
          <p:cNvPr id="43012" name="Picture 4" descr="yag_spectrometer_room">
            <a:extLst>
              <a:ext uri="{FF2B5EF4-FFF2-40B4-BE49-F238E27FC236}">
                <a16:creationId xmlns:a16="http://schemas.microsoft.com/office/drawing/2014/main" id="{7D9592A4-708D-9348-A1CE-1F07A8E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85"/>
          <a:stretch>
            <a:fillRect/>
          </a:stretch>
        </p:blipFill>
        <p:spPr bwMode="auto">
          <a:xfrm>
            <a:off x="5743576" y="3192464"/>
            <a:ext cx="428307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C70DB15-6309-9F47-9FB1-63BF808D4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"/>
            <a:ext cx="8991600" cy="862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defTabSz="482600">
              <a:defRPr/>
            </a:pPr>
            <a:r>
              <a:rPr lang="en-GB" sz="2800" b="1" kern="0" dirty="0">
                <a:solidFill>
                  <a:srgbClr val="00279F"/>
                </a:solidFill>
                <a:latin typeface="Arial"/>
                <a:ea typeface="ＭＳ Ｐゴシック" charset="0"/>
                <a:cs typeface="ＭＳ Ｐゴシック" charset="0"/>
              </a:rPr>
              <a:t>Thomson scattering in the MAST tokamak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05E1A7E1-9D77-6349-8E2E-3D9D1B2C8A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1" hangingPunct="1"/>
            <a:r>
              <a:rPr lang="en-GB" altLang="en-US" sz="2800">
                <a:ea typeface="ＭＳ Ｐゴシック" panose="020B0600070205080204" pitchFamily="34" charset="-128"/>
              </a:rPr>
              <a:t>MAST TS examples: sawtooth crash</a:t>
            </a:r>
          </a:p>
        </p:txBody>
      </p:sp>
      <p:sp>
        <p:nvSpPr>
          <p:cNvPr id="44034" name="TextBox 4">
            <a:extLst>
              <a:ext uri="{FF2B5EF4-FFF2-40B4-BE49-F238E27FC236}">
                <a16:creationId xmlns:a16="http://schemas.microsoft.com/office/drawing/2014/main" id="{032955B2-8270-E244-A213-8BA2CB0DB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01" y="1500189"/>
            <a:ext cx="335756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6E004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70000"/>
              </a:lnSpc>
              <a:spcBef>
                <a:spcPct val="20000"/>
              </a:spcBef>
              <a:buClr>
                <a:srgbClr val="CF0E30"/>
              </a:buClr>
              <a:buSzPct val="100000"/>
              <a:buFont typeface="Symbol" pitchFamily="2" charset="2"/>
              <a:buChar char="·"/>
              <a:defRPr sz="2400" b="1">
                <a:solidFill>
                  <a:srgbClr val="6E004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Char char="•"/>
            </a:pPr>
            <a:r>
              <a:rPr lang="en-GB" altLang="en-US" b="0">
                <a:solidFill>
                  <a:srgbClr val="000000"/>
                </a:solidFill>
                <a:latin typeface="Times New Roman" panose="02020603050405020304" pitchFamily="18" charset="0"/>
              </a:rPr>
              <a:t>Example of sawtooth behaviour captured by burst mode laser operation (laser separation ~20</a:t>
            </a:r>
            <a:r>
              <a:rPr lang="el-GR" altLang="en-US" b="0">
                <a:solidFill>
                  <a:srgbClr val="000000"/>
                </a:solidFill>
                <a:latin typeface="Times New Roman" panose="02020603050405020304" pitchFamily="18" charset="0"/>
              </a:rPr>
              <a:t>μ</a:t>
            </a:r>
            <a:r>
              <a:rPr lang="en-GB" altLang="en-US" b="0">
                <a:solidFill>
                  <a:srgbClr val="000000"/>
                </a:solidFill>
                <a:latin typeface="Times New Roman" panose="02020603050405020304" pitchFamily="18" charset="0"/>
              </a:rPr>
              <a:t>s)</a:t>
            </a:r>
          </a:p>
          <a:p>
            <a:pPr>
              <a:buFontTx/>
              <a:buChar char="•"/>
            </a:pPr>
            <a:endParaRPr lang="en-GB" altLang="en-US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FontTx/>
              <a:buChar char="•"/>
            </a:pPr>
            <a:endParaRPr lang="en-GB" altLang="en-US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FontTx/>
              <a:buChar char="•"/>
            </a:pPr>
            <a:endParaRPr lang="en-GB" altLang="en-US" b="0">
              <a:solidFill>
                <a:srgbClr val="000000"/>
              </a:solidFill>
            </a:endParaRPr>
          </a:p>
          <a:p>
            <a:pPr>
              <a:buFontTx/>
              <a:buChar char="•"/>
            </a:pPr>
            <a:endParaRPr lang="en-GB" altLang="en-US" b="0">
              <a:solidFill>
                <a:srgbClr val="000000"/>
              </a:solidFill>
            </a:endParaRPr>
          </a:p>
          <a:p>
            <a:pPr>
              <a:buFontTx/>
              <a:buChar char="•"/>
            </a:pPr>
            <a:endParaRPr lang="en-GB" altLang="en-US" b="0">
              <a:solidFill>
                <a:srgbClr val="000000"/>
              </a:solidFill>
            </a:endParaRPr>
          </a:p>
          <a:p>
            <a:pPr>
              <a:buFontTx/>
              <a:buChar char="•"/>
            </a:pPr>
            <a:endParaRPr lang="en-GB" altLang="en-US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FontTx/>
              <a:buChar char="•"/>
            </a:pPr>
            <a:endParaRPr lang="en-GB" altLang="en-US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035" name="TextBox 5">
            <a:extLst>
              <a:ext uri="{FF2B5EF4-FFF2-40B4-BE49-F238E27FC236}">
                <a16:creationId xmlns:a16="http://schemas.microsoft.com/office/drawing/2014/main" id="{802F7954-4CE7-A84C-A81D-4764E3E05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75" y="1120776"/>
            <a:ext cx="2000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6E004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70000"/>
              </a:lnSpc>
              <a:spcBef>
                <a:spcPct val="20000"/>
              </a:spcBef>
              <a:buClr>
                <a:srgbClr val="CF0E30"/>
              </a:buClr>
              <a:buSzPct val="100000"/>
              <a:buFont typeface="Symbol" pitchFamily="2" charset="2"/>
              <a:buChar char="·"/>
              <a:defRPr sz="2400" b="1">
                <a:solidFill>
                  <a:srgbClr val="6E004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GB" altLang="en-US" sz="1400" b="0">
                <a:solidFill>
                  <a:srgbClr val="000000"/>
                </a:solidFill>
                <a:latin typeface="Times New Roman" panose="02020603050405020304" pitchFamily="18" charset="0"/>
              </a:rPr>
              <a:t>MAST #24479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57AE7BE-8000-6A4B-944E-2468071D9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"/>
            <a:ext cx="8991600" cy="862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defTabSz="482600">
              <a:defRPr/>
            </a:pPr>
            <a:r>
              <a:rPr lang="en-GB" sz="2800" b="1" kern="0" dirty="0">
                <a:solidFill>
                  <a:srgbClr val="00279F"/>
                </a:solidFill>
                <a:latin typeface="Arial"/>
                <a:ea typeface="ＭＳ Ｐゴシック" charset="0"/>
                <a:cs typeface="ＭＳ Ｐゴシック" charset="0"/>
              </a:rPr>
              <a:t>Thomson scattering in the MAST tokamak</a:t>
            </a:r>
          </a:p>
        </p:txBody>
      </p:sp>
      <p:pic>
        <p:nvPicPr>
          <p:cNvPr id="2" name="sawtooth.wmv">
            <a:hlinkClick r:id="" action="ppaction://media"/>
            <a:extLst>
              <a:ext uri="{FF2B5EF4-FFF2-40B4-BE49-F238E27FC236}">
                <a16:creationId xmlns:a16="http://schemas.microsoft.com/office/drawing/2014/main" id="{2E208946-CAA8-B144-82AB-254717C0A199}"/>
              </a:ext>
            </a:extLst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6" y="1500189"/>
            <a:ext cx="5076825" cy="481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4">
            <a:extLst>
              <a:ext uri="{FF2B5EF4-FFF2-40B4-BE49-F238E27FC236}">
                <a16:creationId xmlns:a16="http://schemas.microsoft.com/office/drawing/2014/main" id="{CC88915E-5B53-AE4B-84D5-7C6708366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" t="18275" r="5582" b="12833"/>
          <a:stretch>
            <a:fillRect/>
          </a:stretch>
        </p:blipFill>
        <p:spPr bwMode="auto">
          <a:xfrm>
            <a:off x="5003801" y="4730750"/>
            <a:ext cx="5472113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Content Placeholder 2">
            <a:extLst>
              <a:ext uri="{FF2B5EF4-FFF2-40B4-BE49-F238E27FC236}">
                <a16:creationId xmlns:a16="http://schemas.microsoft.com/office/drawing/2014/main" id="{1EA3569C-A82F-A949-A998-59195F3AFAA6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1866901" y="727076"/>
            <a:ext cx="7827963" cy="5508625"/>
          </a:xfrm>
        </p:spPr>
        <p:txBody>
          <a:bodyPr/>
          <a:lstStyle/>
          <a:p>
            <a:pPr marL="0" indent="0"/>
            <a:r>
              <a:rPr lang="en-GB" altLang="en-US" sz="1400">
                <a:ea typeface="ＭＳ Ｐゴシック" panose="020B0600070205080204" pitchFamily="34" charset="-128"/>
              </a:rPr>
              <a:t>Collection lens (both systems)</a:t>
            </a:r>
          </a:p>
          <a:p>
            <a:pPr lvl="1"/>
            <a:r>
              <a:rPr lang="en-GB" altLang="en-US" sz="1400">
                <a:ea typeface="ＭＳ Ｐゴシック" panose="020B0600070205080204" pitchFamily="34" charset="-128"/>
              </a:rPr>
              <a:t>6 radiation-resistant lenses</a:t>
            </a:r>
          </a:p>
          <a:p>
            <a:pPr lvl="1"/>
            <a:r>
              <a:rPr lang="en-GB" altLang="en-US" sz="1400">
                <a:ea typeface="ＭＳ Ｐゴシック" panose="020B0600070205080204" pitchFamily="34" charset="-128"/>
              </a:rPr>
              <a:t>F-number = F/6 </a:t>
            </a:r>
          </a:p>
          <a:p>
            <a:pPr lvl="1"/>
            <a:r>
              <a:rPr lang="en-GB" altLang="en-US" sz="1400">
                <a:ea typeface="ＭＳ Ｐゴシック" panose="020B0600070205080204" pitchFamily="34" charset="-128"/>
              </a:rPr>
              <a:t>large lens sizes to maximise light collection over the                         large major radius (1.4 m)</a:t>
            </a:r>
          </a:p>
          <a:p>
            <a:pPr marL="0" indent="0"/>
            <a:r>
              <a:rPr lang="en-GB" altLang="en-US" sz="1400">
                <a:ea typeface="ＭＳ Ｐゴシック" panose="020B0600070205080204" pitchFamily="34" charset="-128"/>
              </a:rPr>
              <a:t>Fibres</a:t>
            </a:r>
          </a:p>
          <a:p>
            <a:pPr lvl="1"/>
            <a:r>
              <a:rPr lang="en-GB" altLang="en-US" sz="1400">
                <a:ea typeface="ＭＳ Ｐゴシック" panose="020B0600070205080204" pitchFamily="34" charset="-128"/>
              </a:rPr>
              <a:t>Nd:YAG (130 fibre bundles)</a:t>
            </a:r>
          </a:p>
          <a:p>
            <a:pPr lvl="2"/>
            <a:r>
              <a:rPr lang="en-GB" altLang="en-US" sz="1400">
                <a:ea typeface="ＭＳ Ｐゴシック" panose="020B0600070205080204" pitchFamily="34" charset="-128"/>
              </a:rPr>
              <a:t>each with130 sub-fibres of 230 µm diameter</a:t>
            </a:r>
          </a:p>
          <a:p>
            <a:pPr lvl="2"/>
            <a:r>
              <a:rPr lang="en-GB" altLang="en-US" sz="1400">
                <a:ea typeface="ＭＳ Ｐゴシック" panose="020B0600070205080204" pitchFamily="34" charset="-128"/>
              </a:rPr>
              <a:t>randomly mapped</a:t>
            </a:r>
          </a:p>
          <a:p>
            <a:pPr lvl="1"/>
            <a:r>
              <a:rPr lang="en-GB" altLang="en-US" sz="1400">
                <a:ea typeface="ＭＳ Ｐゴシック" panose="020B0600070205080204" pitchFamily="34" charset="-128"/>
              </a:rPr>
              <a:t>ruby (85 fibre bundles) </a:t>
            </a:r>
          </a:p>
          <a:p>
            <a:pPr lvl="2"/>
            <a:r>
              <a:rPr lang="en-GB" altLang="en-US" sz="1400">
                <a:ea typeface="ＭＳ Ｐゴシック" panose="020B0600070205080204" pitchFamily="34" charset="-128"/>
              </a:rPr>
              <a:t>each with 243 sub-fibres of 230 µm diameter</a:t>
            </a:r>
          </a:p>
          <a:p>
            <a:pPr lvl="2"/>
            <a:r>
              <a:rPr lang="en-GB" altLang="en-US" sz="1400">
                <a:ea typeface="ＭＳ Ｐゴシック" panose="020B0600070205080204" pitchFamily="34" charset="-128"/>
              </a:rPr>
              <a:t>coherently mapped to increase resolution</a:t>
            </a:r>
          </a:p>
        </p:txBody>
      </p:sp>
      <p:sp>
        <p:nvSpPr>
          <p:cNvPr id="45059" name="Title 1">
            <a:extLst>
              <a:ext uri="{FF2B5EF4-FFF2-40B4-BE49-F238E27FC236}">
                <a16:creationId xmlns:a16="http://schemas.microsoft.com/office/drawing/2014/main" id="{F0FD2CA4-6464-6B44-8E8D-44C59B3863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-242888"/>
            <a:ext cx="8559800" cy="1143001"/>
          </a:xfrm>
        </p:spPr>
        <p:txBody>
          <a:bodyPr/>
          <a:lstStyle/>
          <a:p>
            <a:r>
              <a:rPr lang="en-GB" altLang="en-US">
                <a:ea typeface="ＭＳ Ｐゴシック" panose="020B0600070205080204" pitchFamily="34" charset="-128"/>
              </a:rPr>
              <a:t>Collection lens &amp; fibres: ruby spectrometer</a:t>
            </a:r>
          </a:p>
        </p:txBody>
      </p:sp>
      <p:sp>
        <p:nvSpPr>
          <p:cNvPr id="45060" name="TextBox 3">
            <a:extLst>
              <a:ext uri="{FF2B5EF4-FFF2-40B4-BE49-F238E27FC236}">
                <a16:creationId xmlns:a16="http://schemas.microsoft.com/office/drawing/2014/main" id="{70E44B5A-E34A-0041-A431-6ED966C07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0" y="6459539"/>
            <a:ext cx="4275016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6E004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70000"/>
              </a:lnSpc>
              <a:spcBef>
                <a:spcPct val="20000"/>
              </a:spcBef>
              <a:buClr>
                <a:srgbClr val="CF0E30"/>
              </a:buClr>
              <a:buSzPct val="100000"/>
              <a:buFont typeface="Symbol" pitchFamily="2" charset="2"/>
              <a:buChar char="·"/>
              <a:defRPr sz="2400" b="1">
                <a:solidFill>
                  <a:srgbClr val="6E004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GB" altLang="en-US" sz="1700" b="0">
                <a:solidFill>
                  <a:srgbClr val="000000"/>
                </a:solidFill>
                <a:latin typeface="Times New Roman" panose="02020603050405020304" pitchFamily="18" charset="0"/>
              </a:rPr>
              <a:t>R. Scannell, M. J. Walsh RSI </a:t>
            </a:r>
            <a:r>
              <a:rPr lang="en-GB" altLang="en-US" sz="1700">
                <a:solidFill>
                  <a:srgbClr val="000000"/>
                </a:solidFill>
                <a:latin typeface="Times New Roman" panose="02020603050405020304" pitchFamily="18" charset="0"/>
              </a:rPr>
              <a:t>79</a:t>
            </a:r>
            <a:r>
              <a:rPr lang="en-GB" altLang="en-US" sz="1700" b="0">
                <a:solidFill>
                  <a:srgbClr val="000000"/>
                </a:solidFill>
                <a:latin typeface="Times New Roman" panose="02020603050405020304" pitchFamily="18" charset="0"/>
              </a:rPr>
              <a:t>, 10E730 2008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3">
            <a:extLst>
              <a:ext uri="{FF2B5EF4-FFF2-40B4-BE49-F238E27FC236}">
                <a16:creationId xmlns:a16="http://schemas.microsoft.com/office/drawing/2014/main" id="{AE5AAE3D-7CB1-5542-AC9E-2CCEB3F1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MCF Lab</a:t>
            </a:r>
          </a:p>
        </p:txBody>
      </p:sp>
      <p:sp>
        <p:nvSpPr>
          <p:cNvPr id="23554" name="Content Placeholder 4">
            <a:extLst>
              <a:ext uri="{FF2B5EF4-FFF2-40B4-BE49-F238E27FC236}">
                <a16:creationId xmlns:a16="http://schemas.microsoft.com/office/drawing/2014/main" id="{FE39C886-FAAE-8D49-B0B0-E895A1CF3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708525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Practicalities: </a:t>
            </a:r>
          </a:p>
          <a:p>
            <a:pPr lvl="1" eaLnBrk="1" hangingPunct="1"/>
            <a:r>
              <a:rPr lang="en-GB" altLang="en-US" dirty="0">
                <a:ea typeface="ＭＳ Ｐゴシック" panose="020B0600070205080204" pitchFamily="34" charset="-128"/>
              </a:rPr>
              <a:t>lab book keeping etc. - ELOG</a:t>
            </a:r>
          </a:p>
          <a:p>
            <a:pPr lvl="1" eaLnBrk="1" hangingPunct="1"/>
            <a:r>
              <a:rPr lang="en-GB" altLang="en-US" dirty="0">
                <a:ea typeface="ＭＳ Ｐゴシック" panose="020B0600070205080204" pitchFamily="34" charset="-128"/>
              </a:rPr>
              <a:t>9am-5pm each day, but flexibility</a:t>
            </a:r>
          </a:p>
          <a:p>
            <a:pPr lvl="1" eaLnBrk="1" hangingPunct="1"/>
            <a:r>
              <a:rPr lang="en-GB" altLang="en-US" dirty="0">
                <a:ea typeface="ＭＳ Ｐゴシック" panose="020B0600070205080204" pitchFamily="34" charset="-128"/>
              </a:rPr>
              <a:t>Demonstrators: Bob Davies, Lucy Holland</a:t>
            </a:r>
          </a:p>
          <a:p>
            <a:pPr lvl="1" eaLnBrk="1" hangingPunct="1"/>
            <a:endParaRPr lang="en-GB" altLang="en-US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dirty="0">
                <a:ea typeface="ＭＳ Ｐゴシック" panose="020B0600070205080204" pitchFamily="34" charset="-128"/>
              </a:rPr>
              <a:t>Software:</a:t>
            </a:r>
          </a:p>
          <a:p>
            <a:pPr lvl="1" eaLnBrk="1" hangingPunct="1"/>
            <a:r>
              <a:rPr lang="en-GB" altLang="en-US" dirty="0">
                <a:ea typeface="ＭＳ Ｐゴシック" panose="020B0600070205080204" pitchFamily="34" charset="-128"/>
              </a:rPr>
              <a:t>Python</a:t>
            </a:r>
          </a:p>
          <a:p>
            <a:pPr lvl="1" eaLnBrk="1" hangingPunct="1"/>
            <a:r>
              <a:rPr lang="en-GB" altLang="en-US" dirty="0">
                <a:ea typeface="ＭＳ Ｐゴシック" panose="020B0600070205080204" pitchFamily="34" charset="-128"/>
              </a:rPr>
              <a:t>METIS</a:t>
            </a:r>
          </a:p>
          <a:p>
            <a:pPr lvl="1" eaLnBrk="1" hangingPunct="1"/>
            <a:endParaRPr lang="en-GB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4" descr="figure3">
            <a:extLst>
              <a:ext uri="{FF2B5EF4-FFF2-40B4-BE49-F238E27FC236}">
                <a16:creationId xmlns:a16="http://schemas.microsoft.com/office/drawing/2014/main" id="{C85FC2D4-02F9-9747-810C-F8B8F99E0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9" y="1989138"/>
            <a:ext cx="409892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5595" name="Group 59">
            <a:extLst>
              <a:ext uri="{FF2B5EF4-FFF2-40B4-BE49-F238E27FC236}">
                <a16:creationId xmlns:a16="http://schemas.microsoft.com/office/drawing/2014/main" id="{42361D45-8E8B-A04C-9023-269E7786FFA3}"/>
              </a:ext>
            </a:extLst>
          </p:cNvPr>
          <p:cNvGraphicFramePr>
            <a:graphicFrameLocks noGrp="1"/>
          </p:cNvGraphicFramePr>
          <p:nvPr/>
        </p:nvGraphicFramePr>
        <p:xfrm>
          <a:off x="5808664" y="404813"/>
          <a:ext cx="4465637" cy="2387618"/>
        </p:xfrm>
        <a:graphic>
          <a:graphicData uri="http://schemas.openxmlformats.org/drawingml/2006/table">
            <a:tbl>
              <a:tblPr/>
              <a:tblGrid>
                <a:gridCol w="147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3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09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Parameter</a:t>
                      </a: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Upgraded ruby  </a:t>
                      </a:r>
                      <a:endParaRPr kumimoji="0" lang="en-GB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Original ruby</a:t>
                      </a:r>
                      <a:endParaRPr kumimoji="0" lang="en-GB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Nd:YAG</a:t>
                      </a:r>
                      <a:endParaRPr kumimoji="0" lang="en-GB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0" marB="456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81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Resolution (mm) 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0" marB="456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</a:t>
                      </a: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0" marB="456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</a:t>
                      </a: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0" marB="456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0" marB="456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F/# 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0" marB="456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</a:t>
                      </a: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0" marB="456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</a:t>
                      </a: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0" marB="456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</a:t>
                      </a: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0" marB="456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EQE (%) 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0" marB="456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18</a:t>
                      </a: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0" marB="456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6.7</a:t>
                      </a: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0" marB="456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18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0" marB="456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Transmission (%) 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0" marB="456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0" marB="456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0" marB="456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40</a:t>
                      </a: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0" marB="456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fdetected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0" marB="456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90</a:t>
                      </a: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0" marB="456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90</a:t>
                      </a: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0" marB="456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60</a:t>
                      </a: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0" marB="456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7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p.e.b</a:t>
                      </a: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 (/cm/1019) 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0" marB="456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3300</a:t>
                      </a: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0" marB="456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1100</a:t>
                      </a: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0" marB="456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2900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0" marB="456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6124" name="Picture 51" descr="figure5_v1">
            <a:extLst>
              <a:ext uri="{FF2B5EF4-FFF2-40B4-BE49-F238E27FC236}">
                <a16:creationId xmlns:a16="http://schemas.microsoft.com/office/drawing/2014/main" id="{9FE55C2E-2D5C-B443-BF4D-ECE7ECB68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1" y="3525838"/>
            <a:ext cx="4354513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1" descr="figure7">
            <a:extLst>
              <a:ext uri="{FF2B5EF4-FFF2-40B4-BE49-F238E27FC236}">
                <a16:creationId xmlns:a16="http://schemas.microsoft.com/office/drawing/2014/main" id="{C65AFA10-FA71-5B45-B606-5EB62BF38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38" y="188913"/>
            <a:ext cx="4737100" cy="625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126" name="Rectangle 2">
            <a:extLst>
              <a:ext uri="{FF2B5EF4-FFF2-40B4-BE49-F238E27FC236}">
                <a16:creationId xmlns:a16="http://schemas.microsoft.com/office/drawing/2014/main" id="{0BFA981D-07A0-DB4B-B4A5-8359EE5CF90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03388" y="-242888"/>
            <a:ext cx="7772400" cy="1143001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Ruby spectrometer</a:t>
            </a:r>
          </a:p>
        </p:txBody>
      </p:sp>
      <p:sp>
        <p:nvSpPr>
          <p:cNvPr id="46127" name="TextBox 1">
            <a:extLst>
              <a:ext uri="{FF2B5EF4-FFF2-40B4-BE49-F238E27FC236}">
                <a16:creationId xmlns:a16="http://schemas.microsoft.com/office/drawing/2014/main" id="{1A68AD00-FC8A-D847-B011-8A33A8851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7439" y="6443664"/>
            <a:ext cx="4885055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6E004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170000"/>
              </a:lnSpc>
              <a:spcBef>
                <a:spcPct val="20000"/>
              </a:spcBef>
              <a:buClr>
                <a:srgbClr val="CF0E30"/>
              </a:buClr>
              <a:buSzPct val="100000"/>
              <a:buFont typeface="Symbol" pitchFamily="2" charset="2"/>
              <a:buChar char="·"/>
              <a:defRPr sz="2400" b="1">
                <a:solidFill>
                  <a:srgbClr val="6E004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GB" altLang="en-US" sz="1700" b="0">
                <a:solidFill>
                  <a:srgbClr val="000000"/>
                </a:solidFill>
                <a:latin typeface="Times New Roman" panose="02020603050405020304" pitchFamily="18" charset="0"/>
              </a:rPr>
              <a:t>T O’Gorman and M. J. Walsh  RSI </a:t>
            </a:r>
            <a:r>
              <a:rPr lang="en-GB" altLang="en-US" sz="1700">
                <a:solidFill>
                  <a:srgbClr val="000000"/>
                </a:solidFill>
                <a:latin typeface="Times New Roman" panose="02020603050405020304" pitchFamily="18" charset="0"/>
              </a:rPr>
              <a:t>81</a:t>
            </a:r>
            <a:r>
              <a:rPr lang="en-GB" altLang="en-US" sz="1700" b="0">
                <a:solidFill>
                  <a:srgbClr val="000000"/>
                </a:solidFill>
                <a:latin typeface="Times New Roman" panose="02020603050405020304" pitchFamily="18" charset="0"/>
              </a:rPr>
              <a:t>, 123508 (2010)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3">
            <a:extLst>
              <a:ext uri="{FF2B5EF4-FFF2-40B4-BE49-F238E27FC236}">
                <a16:creationId xmlns:a16="http://schemas.microsoft.com/office/drawing/2014/main" id="{8A9B91ED-CA75-264D-B7DD-7B36DA6BF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MCF Lab Timetable </a:t>
            </a:r>
            <a:br>
              <a:rPr lang="en-GB" altLang="en-US">
                <a:ea typeface="ＭＳ Ｐゴシック" panose="020B0600070205080204" pitchFamily="34" charset="-128"/>
              </a:rPr>
            </a:br>
            <a:r>
              <a:rPr lang="en-GB" altLang="en-US" sz="2000">
                <a:ea typeface="ＭＳ Ｐゴシック" panose="020B0600070205080204" pitchFamily="34" charset="-128"/>
              </a:rPr>
              <a:t>(</a:t>
            </a:r>
            <a:r>
              <a:rPr lang="en-GB" altLang="en-US" sz="2000" i="1">
                <a:ea typeface="ＭＳ Ｐゴシック" panose="020B0600070205080204" pitchFamily="34" charset="-128"/>
              </a:rPr>
              <a:t>schedule subject to change!</a:t>
            </a:r>
            <a:r>
              <a:rPr lang="en-GB" altLang="en-US" sz="2000">
                <a:ea typeface="ＭＳ Ｐゴシック" panose="020B0600070205080204" pitchFamily="34" charset="-128"/>
              </a:rPr>
              <a:t>)</a:t>
            </a:r>
          </a:p>
        </p:txBody>
      </p:sp>
      <p:graphicFrame>
        <p:nvGraphicFramePr>
          <p:cNvPr id="24578" name="Object 2">
            <a:extLst>
              <a:ext uri="{FF2B5EF4-FFF2-40B4-BE49-F238E27FC236}">
                <a16:creationId xmlns:a16="http://schemas.microsoft.com/office/drawing/2014/main" id="{0DD3E91A-E4AA-8E49-ABC3-E54868CE35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24219"/>
              </p:ext>
            </p:extLst>
          </p:nvPr>
        </p:nvGraphicFramePr>
        <p:xfrm>
          <a:off x="1752600" y="1822451"/>
          <a:ext cx="8915400" cy="307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1" name="Document" r:id="rId4" imgW="9436100" imgH="3213100" progId="Word.Document.12">
                  <p:embed/>
                </p:oleObj>
              </mc:Choice>
              <mc:Fallback>
                <p:oleObj name="Document" r:id="rId4" imgW="9436100" imgH="3213100" progId="Word.Document.1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822451"/>
                        <a:ext cx="8915400" cy="307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FAD0D748-076F-1141-9E4F-EBEBFB1C2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776" y="0"/>
            <a:ext cx="9039225" cy="1143000"/>
          </a:xfrm>
        </p:spPr>
        <p:txBody>
          <a:bodyPr/>
          <a:lstStyle/>
          <a:p>
            <a:pPr algn="l" eaLnBrk="1" hangingPunct="1"/>
            <a:r>
              <a:rPr lang="en-GB" altLang="en-US" sz="2800">
                <a:ea typeface="ＭＳ Ｐゴシック" panose="020B0600070205080204" pitchFamily="34" charset="-128"/>
              </a:rPr>
              <a:t>Diagnostic hardware can dominate an MCF experiment</a:t>
            </a:r>
          </a:p>
        </p:txBody>
      </p:sp>
      <p:sp>
        <p:nvSpPr>
          <p:cNvPr id="26626" name="Text Box 29">
            <a:extLst>
              <a:ext uri="{FF2B5EF4-FFF2-40B4-BE49-F238E27FC236}">
                <a16:creationId xmlns:a16="http://schemas.microsoft.com/office/drawing/2014/main" id="{D4990AC0-6F8B-AE46-A1A0-EC15D1F08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6200" y="1889126"/>
            <a:ext cx="6794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latin typeface="Arial" panose="020B0604020202020204" pitchFamily="34" charset="0"/>
              </a:rPr>
              <a:t>laser</a:t>
            </a:r>
          </a:p>
        </p:txBody>
      </p:sp>
      <p:sp>
        <p:nvSpPr>
          <p:cNvPr id="26627" name="Text Box 31">
            <a:extLst>
              <a:ext uri="{FF2B5EF4-FFF2-40B4-BE49-F238E27FC236}">
                <a16:creationId xmlns:a16="http://schemas.microsoft.com/office/drawing/2014/main" id="{4F9660CE-928B-FD4E-88A1-ED8F19582A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7075" y="2527301"/>
            <a:ext cx="6794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latin typeface="Arial" panose="020B0604020202020204" pitchFamily="34" charset="0"/>
              </a:rPr>
              <a:t>laser</a:t>
            </a:r>
          </a:p>
        </p:txBody>
      </p:sp>
      <p:sp>
        <p:nvSpPr>
          <p:cNvPr id="26628" name="Text Box 32">
            <a:extLst>
              <a:ext uri="{FF2B5EF4-FFF2-40B4-BE49-F238E27FC236}">
                <a16:creationId xmlns:a16="http://schemas.microsoft.com/office/drawing/2014/main" id="{09C47EF2-4DF0-B94D-8BCD-0B37D40B1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950" y="1649413"/>
            <a:ext cx="679450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latin typeface="Arial" panose="020B0604020202020204" pitchFamily="34" charset="0"/>
              </a:rPr>
              <a:t>laser</a:t>
            </a:r>
          </a:p>
        </p:txBody>
      </p:sp>
      <p:sp>
        <p:nvSpPr>
          <p:cNvPr id="26629" name="Text Box 33">
            <a:extLst>
              <a:ext uri="{FF2B5EF4-FFF2-40B4-BE49-F238E27FC236}">
                <a16:creationId xmlns:a16="http://schemas.microsoft.com/office/drawing/2014/main" id="{BBE3B568-AA9F-DC4F-AA06-1289D28D0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8550" y="2833688"/>
            <a:ext cx="679450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latin typeface="Arial" panose="020B0604020202020204" pitchFamily="34" charset="0"/>
              </a:rPr>
              <a:t>laser</a:t>
            </a:r>
          </a:p>
        </p:txBody>
      </p:sp>
      <p:pic>
        <p:nvPicPr>
          <p:cNvPr id="26630" name="Picture 2" descr="http://www.jet.efda.org/pages/focus/diagnostics/images/fig8.gif">
            <a:extLst>
              <a:ext uri="{FF2B5EF4-FFF2-40B4-BE49-F238E27FC236}">
                <a16:creationId xmlns:a16="http://schemas.microsoft.com/office/drawing/2014/main" id="{C46741A9-0C55-394F-A9A8-9294FCBB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9" y="862014"/>
            <a:ext cx="7475537" cy="45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Rectangle 3">
            <a:extLst>
              <a:ext uri="{FF2B5EF4-FFF2-40B4-BE49-F238E27FC236}">
                <a16:creationId xmlns:a16="http://schemas.microsoft.com/office/drawing/2014/main" id="{90128663-8D90-8542-9FCB-CA4BFAC2F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0538" y="4971292"/>
            <a:ext cx="8907462" cy="1861308"/>
          </a:xfrm>
          <a:solidFill>
            <a:schemeClr val="accent1"/>
          </a:solidFill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400" dirty="0">
                <a:ea typeface="ＭＳ Ｐゴシック" panose="020B0600070205080204" pitchFamily="34" charset="-128"/>
              </a:rPr>
              <a:t>Thousands of diagnostic data streams, digitised at fast rates: huge quantities of data to interpret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400" dirty="0">
                <a:ea typeface="ＭＳ Ｐゴシック" panose="020B0600070205080204" pitchFamily="34" charset="-128"/>
              </a:rPr>
              <a:t>MCF lab will give “hands-on” experience using real tokamak data from MAST and use a tokamak “flight simulator” to explore physics of tokamak systems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DAA5E657-66F9-C94A-8288-CB2C87DC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776" y="0"/>
            <a:ext cx="9039225" cy="1143000"/>
          </a:xfrm>
        </p:spPr>
        <p:txBody>
          <a:bodyPr/>
          <a:lstStyle/>
          <a:p>
            <a:pPr algn="l" eaLnBrk="1" hangingPunct="1"/>
            <a:r>
              <a:rPr lang="en-GB" altLang="en-US" sz="2800">
                <a:ea typeface="ＭＳ Ｐゴシック" panose="020B0600070205080204" pitchFamily="34" charset="-128"/>
              </a:rPr>
              <a:t>MAST Tokamak</a:t>
            </a:r>
          </a:p>
        </p:txBody>
      </p:sp>
      <p:sp>
        <p:nvSpPr>
          <p:cNvPr id="27650" name="Text Box 29">
            <a:extLst>
              <a:ext uri="{FF2B5EF4-FFF2-40B4-BE49-F238E27FC236}">
                <a16:creationId xmlns:a16="http://schemas.microsoft.com/office/drawing/2014/main" id="{5466BFCB-DB4E-624F-935D-265EEFB0D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6200" y="1889126"/>
            <a:ext cx="6794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latin typeface="Arial" panose="020B0604020202020204" pitchFamily="34" charset="0"/>
              </a:rPr>
              <a:t>laser</a:t>
            </a:r>
          </a:p>
        </p:txBody>
      </p:sp>
      <p:sp>
        <p:nvSpPr>
          <p:cNvPr id="27651" name="Text Box 31">
            <a:extLst>
              <a:ext uri="{FF2B5EF4-FFF2-40B4-BE49-F238E27FC236}">
                <a16:creationId xmlns:a16="http://schemas.microsoft.com/office/drawing/2014/main" id="{C82BD513-800A-1542-A087-EB538575A6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7075" y="2527301"/>
            <a:ext cx="6794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latin typeface="Arial" panose="020B0604020202020204" pitchFamily="34" charset="0"/>
              </a:rPr>
              <a:t>laser</a:t>
            </a:r>
          </a:p>
        </p:txBody>
      </p:sp>
      <p:sp>
        <p:nvSpPr>
          <p:cNvPr id="27652" name="Text Box 32">
            <a:extLst>
              <a:ext uri="{FF2B5EF4-FFF2-40B4-BE49-F238E27FC236}">
                <a16:creationId xmlns:a16="http://schemas.microsoft.com/office/drawing/2014/main" id="{8C4A534E-C0F2-304B-ADE9-95FF12BB2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950" y="1649413"/>
            <a:ext cx="679450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latin typeface="Arial" panose="020B0604020202020204" pitchFamily="34" charset="0"/>
              </a:rPr>
              <a:t>laser</a:t>
            </a:r>
          </a:p>
        </p:txBody>
      </p:sp>
      <p:sp>
        <p:nvSpPr>
          <p:cNvPr id="27653" name="Text Box 33">
            <a:extLst>
              <a:ext uri="{FF2B5EF4-FFF2-40B4-BE49-F238E27FC236}">
                <a16:creationId xmlns:a16="http://schemas.microsoft.com/office/drawing/2014/main" id="{A0616AE9-871C-8E45-A391-29695D280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8550" y="2833688"/>
            <a:ext cx="679450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latin typeface="Arial" panose="020B0604020202020204" pitchFamily="34" charset="0"/>
              </a:rPr>
              <a:t>laser</a:t>
            </a:r>
          </a:p>
        </p:txBody>
      </p:sp>
      <p:pic>
        <p:nvPicPr>
          <p:cNvPr id="27654" name="Content Placeholder 4">
            <a:extLst>
              <a:ext uri="{FF2B5EF4-FFF2-40B4-BE49-F238E27FC236}">
                <a16:creationId xmlns:a16="http://schemas.microsoft.com/office/drawing/2014/main" id="{DAED5090-CE40-8442-8548-037F3532E5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6" b="14236"/>
          <a:stretch>
            <a:fillRect/>
          </a:stretch>
        </p:blipFill>
        <p:spPr>
          <a:xfrm>
            <a:off x="1981200" y="1600201"/>
            <a:ext cx="7354888" cy="4525963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1D0C2921-3CCC-EA40-BE05-A9DD02BE5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776" y="0"/>
            <a:ext cx="9039225" cy="1143000"/>
          </a:xfrm>
        </p:spPr>
        <p:txBody>
          <a:bodyPr/>
          <a:lstStyle/>
          <a:p>
            <a:pPr algn="l" eaLnBrk="1" hangingPunct="1"/>
            <a:r>
              <a:rPr lang="en-GB" altLang="en-US" sz="2800" dirty="0">
                <a:ea typeface="ＭＳ Ｐゴシック" panose="020B0600070205080204" pitchFamily="34" charset="-128"/>
              </a:rPr>
              <a:t>Diagnostic analysis - MAST Tokamak – in first two sessions</a:t>
            </a:r>
          </a:p>
        </p:txBody>
      </p:sp>
      <p:sp>
        <p:nvSpPr>
          <p:cNvPr id="28674" name="Text Box 29">
            <a:extLst>
              <a:ext uri="{FF2B5EF4-FFF2-40B4-BE49-F238E27FC236}">
                <a16:creationId xmlns:a16="http://schemas.microsoft.com/office/drawing/2014/main" id="{5299A13A-D71F-F04B-9D0A-F93DDA9E7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6200" y="1889126"/>
            <a:ext cx="6794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latin typeface="Arial" panose="020B0604020202020204" pitchFamily="34" charset="0"/>
              </a:rPr>
              <a:t>laser</a:t>
            </a:r>
          </a:p>
        </p:txBody>
      </p:sp>
      <p:sp>
        <p:nvSpPr>
          <p:cNvPr id="28675" name="Text Box 31">
            <a:extLst>
              <a:ext uri="{FF2B5EF4-FFF2-40B4-BE49-F238E27FC236}">
                <a16:creationId xmlns:a16="http://schemas.microsoft.com/office/drawing/2014/main" id="{1A2D7508-CFC4-E840-9A1C-18C51F5E9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7075" y="2527301"/>
            <a:ext cx="6794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latin typeface="Arial" panose="020B0604020202020204" pitchFamily="34" charset="0"/>
              </a:rPr>
              <a:t>laser</a:t>
            </a:r>
          </a:p>
        </p:txBody>
      </p:sp>
      <p:sp>
        <p:nvSpPr>
          <p:cNvPr id="28676" name="Text Box 32">
            <a:extLst>
              <a:ext uri="{FF2B5EF4-FFF2-40B4-BE49-F238E27FC236}">
                <a16:creationId xmlns:a16="http://schemas.microsoft.com/office/drawing/2014/main" id="{256725FD-47A7-2F42-B5D2-169A44F13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950" y="1649413"/>
            <a:ext cx="679450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latin typeface="Arial" panose="020B0604020202020204" pitchFamily="34" charset="0"/>
              </a:rPr>
              <a:t>laser</a:t>
            </a:r>
          </a:p>
        </p:txBody>
      </p:sp>
      <p:sp>
        <p:nvSpPr>
          <p:cNvPr id="28677" name="Text Box 33">
            <a:extLst>
              <a:ext uri="{FF2B5EF4-FFF2-40B4-BE49-F238E27FC236}">
                <a16:creationId xmlns:a16="http://schemas.microsoft.com/office/drawing/2014/main" id="{CEEF1044-B4EB-A842-98FF-4989B2C8F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8550" y="2833688"/>
            <a:ext cx="679450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latin typeface="Arial" panose="020B0604020202020204" pitchFamily="34" charset="0"/>
              </a:rPr>
              <a:t>laser</a:t>
            </a:r>
          </a:p>
        </p:txBody>
      </p:sp>
      <p:pic>
        <p:nvPicPr>
          <p:cNvPr id="28678" name="Content Placeholder 2">
            <a:extLst>
              <a:ext uri="{FF2B5EF4-FFF2-40B4-BE49-F238E27FC236}">
                <a16:creationId xmlns:a16="http://schemas.microsoft.com/office/drawing/2014/main" id="{1CC99A0B-CA9C-D644-8482-96D0E03EEE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6" b="14236"/>
          <a:stretch>
            <a:fillRect/>
          </a:stretch>
        </p:blipFill>
        <p:spPr>
          <a:xfrm>
            <a:off x="1364258" y="1356080"/>
            <a:ext cx="8942784" cy="368864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D9A3A473-7687-B343-A7E9-1F4D815FA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776" y="0"/>
            <a:ext cx="9039225" cy="1143000"/>
          </a:xfrm>
        </p:spPr>
        <p:txBody>
          <a:bodyPr/>
          <a:lstStyle/>
          <a:p>
            <a:pPr algn="l" eaLnBrk="1" hangingPunct="1"/>
            <a:r>
              <a:rPr lang="en-GB" altLang="en-US" sz="2800" dirty="0">
                <a:ea typeface="ＭＳ Ｐゴシック" panose="020B0600070205080204" pitchFamily="34" charset="-128"/>
              </a:rPr>
              <a:t>Physics analysis with METIS - JET Tokamak – final two weeks</a:t>
            </a:r>
          </a:p>
        </p:txBody>
      </p:sp>
      <p:sp>
        <p:nvSpPr>
          <p:cNvPr id="29698" name="Text Box 29">
            <a:extLst>
              <a:ext uri="{FF2B5EF4-FFF2-40B4-BE49-F238E27FC236}">
                <a16:creationId xmlns:a16="http://schemas.microsoft.com/office/drawing/2014/main" id="{C1064B32-D214-BB4F-9842-C98F7E993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6200" y="1889126"/>
            <a:ext cx="6794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latin typeface="Arial" panose="020B0604020202020204" pitchFamily="34" charset="0"/>
              </a:rPr>
              <a:t>laser</a:t>
            </a:r>
          </a:p>
        </p:txBody>
      </p:sp>
      <p:sp>
        <p:nvSpPr>
          <p:cNvPr id="29699" name="Text Box 31">
            <a:extLst>
              <a:ext uri="{FF2B5EF4-FFF2-40B4-BE49-F238E27FC236}">
                <a16:creationId xmlns:a16="http://schemas.microsoft.com/office/drawing/2014/main" id="{498FC939-BFCB-5246-B916-C45820981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7075" y="2527301"/>
            <a:ext cx="6794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latin typeface="Arial" panose="020B0604020202020204" pitchFamily="34" charset="0"/>
              </a:rPr>
              <a:t>laser</a:t>
            </a:r>
          </a:p>
        </p:txBody>
      </p:sp>
      <p:sp>
        <p:nvSpPr>
          <p:cNvPr id="29700" name="Text Box 32">
            <a:extLst>
              <a:ext uri="{FF2B5EF4-FFF2-40B4-BE49-F238E27FC236}">
                <a16:creationId xmlns:a16="http://schemas.microsoft.com/office/drawing/2014/main" id="{51AB1B05-C271-D04C-A9CF-B45D327DD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950" y="1649413"/>
            <a:ext cx="679450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latin typeface="Arial" panose="020B0604020202020204" pitchFamily="34" charset="0"/>
              </a:rPr>
              <a:t>laser</a:t>
            </a:r>
          </a:p>
        </p:txBody>
      </p:sp>
      <p:sp>
        <p:nvSpPr>
          <p:cNvPr id="29701" name="Text Box 33">
            <a:extLst>
              <a:ext uri="{FF2B5EF4-FFF2-40B4-BE49-F238E27FC236}">
                <a16:creationId xmlns:a16="http://schemas.microsoft.com/office/drawing/2014/main" id="{00829A93-EAED-F04A-92C6-088DCDDD6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8550" y="2833688"/>
            <a:ext cx="679450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latin typeface="Arial" panose="020B0604020202020204" pitchFamily="34" charset="0"/>
              </a:rPr>
              <a:t>laser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BC263-438E-FB4E-AAF2-E8608FA53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53" y="1143000"/>
            <a:ext cx="7320268" cy="51125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3">
            <a:extLst>
              <a:ext uri="{FF2B5EF4-FFF2-40B4-BE49-F238E27FC236}">
                <a16:creationId xmlns:a16="http://schemas.microsoft.com/office/drawing/2014/main" id="{8A9B91ED-CA75-264D-B7DD-7B36DA6BF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MCF Lab Timetable </a:t>
            </a:r>
            <a:br>
              <a:rPr lang="en-GB" altLang="en-US">
                <a:ea typeface="ＭＳ Ｐゴシック" panose="020B0600070205080204" pitchFamily="34" charset="-128"/>
              </a:rPr>
            </a:br>
            <a:r>
              <a:rPr lang="en-GB" altLang="en-US" sz="2000">
                <a:ea typeface="ＭＳ Ｐゴシック" panose="020B0600070205080204" pitchFamily="34" charset="-128"/>
              </a:rPr>
              <a:t>(</a:t>
            </a:r>
            <a:r>
              <a:rPr lang="en-GB" altLang="en-US" sz="2000" i="1">
                <a:ea typeface="ＭＳ Ｐゴシック" panose="020B0600070205080204" pitchFamily="34" charset="-128"/>
              </a:rPr>
              <a:t>schedule subject to change!</a:t>
            </a:r>
            <a:r>
              <a:rPr lang="en-GB" altLang="en-US" sz="2000">
                <a:ea typeface="ＭＳ Ｐゴシック" panose="020B0600070205080204" pitchFamily="34" charset="-128"/>
              </a:rPr>
              <a:t>)</a:t>
            </a:r>
          </a:p>
        </p:txBody>
      </p:sp>
      <p:graphicFrame>
        <p:nvGraphicFramePr>
          <p:cNvPr id="24578" name="Object 2">
            <a:extLst>
              <a:ext uri="{FF2B5EF4-FFF2-40B4-BE49-F238E27FC236}">
                <a16:creationId xmlns:a16="http://schemas.microsoft.com/office/drawing/2014/main" id="{0DD3E91A-E4AA-8E49-ABC3-E54868CE351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752600" y="1822451"/>
          <a:ext cx="8915400" cy="307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0" name="Document" r:id="rId4" imgW="9436100" imgH="3213100" progId="Word.Document.12">
                  <p:embed/>
                </p:oleObj>
              </mc:Choice>
              <mc:Fallback>
                <p:oleObj name="Document" r:id="rId4" imgW="9436100" imgH="3213100" progId="Word.Document.12">
                  <p:embed/>
                  <p:pic>
                    <p:nvPicPr>
                      <p:cNvPr id="24578" name="Object 2">
                        <a:extLst>
                          <a:ext uri="{FF2B5EF4-FFF2-40B4-BE49-F238E27FC236}">
                            <a16:creationId xmlns:a16="http://schemas.microsoft.com/office/drawing/2014/main" id="{0DD3E91A-E4AA-8E49-ABC3-E54868CE35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822451"/>
                        <a:ext cx="8915400" cy="307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DBBCCF4-736F-5A4A-AE0B-A2CB0A3600EE}"/>
              </a:ext>
            </a:extLst>
          </p:cNvPr>
          <p:cNvSpPr/>
          <p:nvPr/>
        </p:nvSpPr>
        <p:spPr>
          <a:xfrm>
            <a:off x="1734344" y="1700808"/>
            <a:ext cx="4289648" cy="1008112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78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9A0941C6-0B4F-5443-8BED-1174225007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altLang="en-US">
                <a:ea typeface="ＭＳ Ｐゴシック" panose="020B0600070205080204" pitchFamily="34" charset="-128"/>
              </a:rPr>
              <a:t>Thomson scattering (1)</a:t>
            </a: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988BC85E-BAEB-BC4D-9E62-C61C7A9767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indent="0">
              <a:buFontTx/>
              <a:buChar char="•"/>
            </a:pPr>
            <a:r>
              <a:rPr lang="en-GB" altLang="en-US">
                <a:ea typeface="ＭＳ Ｐゴシック" panose="020B0600070205080204" pitchFamily="34" charset="-128"/>
              </a:rPr>
              <a:t>Classical description is of incident wave accelerating an electron, which hence emits radiation (the scattered wave)</a:t>
            </a:r>
          </a:p>
          <a:p>
            <a:pPr indent="0"/>
            <a:endParaRPr lang="en-GB" altLang="en-US">
              <a:ea typeface="ＭＳ Ｐゴシック" panose="020B0600070205080204" pitchFamily="34" charset="-128"/>
            </a:endParaRPr>
          </a:p>
          <a:p>
            <a:pPr indent="0">
              <a:buFontTx/>
              <a:buChar char="•"/>
            </a:pPr>
            <a:r>
              <a:rPr lang="en-GB" altLang="en-US">
                <a:ea typeface="ＭＳ Ｐゴシック" panose="020B0600070205080204" pitchFamily="34" charset="-128"/>
              </a:rPr>
              <a:t>This classical description is only valid if incident photon energy is much less than rest mass energy of electron</a:t>
            </a:r>
          </a:p>
          <a:p>
            <a:pPr indent="0">
              <a:buFontTx/>
              <a:buChar char="•"/>
            </a:pPr>
            <a:endParaRPr lang="en-GB" altLang="en-US">
              <a:ea typeface="ＭＳ Ｐゴシック" panose="020B0600070205080204" pitchFamily="34" charset="-128"/>
            </a:endParaRPr>
          </a:p>
          <a:p>
            <a:pPr indent="0">
              <a:buFontTx/>
              <a:buChar char="•"/>
            </a:pPr>
            <a:r>
              <a:rPr lang="en-GB" altLang="en-US">
                <a:ea typeface="ＭＳ Ｐゴシック" panose="020B0600070205080204" pitchFamily="34" charset="-128"/>
              </a:rPr>
              <a:t>Because of thermal motion of electrons the scattered signal will be Doppler shifted; spectrum of scattered light can be used to determine electron temperature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kaeaclr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Ukaeaclr.pp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Ukaeaclr.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aeaclr.pp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aeaclr.pp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aeaclr.pp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aeaclr.pp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aeaclr.pp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aeaclr.pp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4225</TotalTime>
  <Words>591</Words>
  <Application>Microsoft Macintosh PowerPoint</Application>
  <PresentationFormat>Widescreen</PresentationFormat>
  <Paragraphs>123</Paragraphs>
  <Slides>20</Slides>
  <Notes>8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ＭＳ Ｐゴシック</vt:lpstr>
      <vt:lpstr>Arial</vt:lpstr>
      <vt:lpstr>Calibri</vt:lpstr>
      <vt:lpstr>Symbol</vt:lpstr>
      <vt:lpstr>Times New Roman</vt:lpstr>
      <vt:lpstr>Office Theme</vt:lpstr>
      <vt:lpstr>Ukaeaclr</vt:lpstr>
      <vt:lpstr>Microsoft Word Document</vt:lpstr>
      <vt:lpstr>Photo Editor Photo</vt:lpstr>
      <vt:lpstr>MCF Lab  Kieran Gibson</vt:lpstr>
      <vt:lpstr>MCF Lab</vt:lpstr>
      <vt:lpstr>MCF Lab Timetable  (schedule subject to change!)</vt:lpstr>
      <vt:lpstr>Diagnostic hardware can dominate an MCF experiment</vt:lpstr>
      <vt:lpstr>MAST Tokamak</vt:lpstr>
      <vt:lpstr>Diagnostic analysis - MAST Tokamak – in first two sessions</vt:lpstr>
      <vt:lpstr>Physics analysis with METIS - JET Tokamak – final two weeks</vt:lpstr>
      <vt:lpstr>MCF Lab Timetable  (schedule subject to change!)</vt:lpstr>
      <vt:lpstr>Thomson scattering (1)</vt:lpstr>
      <vt:lpstr>Thomson scattering (2)</vt:lpstr>
      <vt:lpstr>Thomson scattering (3)</vt:lpstr>
      <vt:lpstr>Thomson scattering (4)</vt:lpstr>
      <vt:lpstr>MAST Thomson scattering system upgrade</vt:lpstr>
      <vt:lpstr>MAST Thomson scattering system upgrade</vt:lpstr>
      <vt:lpstr>upgrade</vt:lpstr>
      <vt:lpstr>MAST Thomson scattering system upgrade</vt:lpstr>
      <vt:lpstr>MAST Thomson scattering system upgrade</vt:lpstr>
      <vt:lpstr>MAST TS examples: sawtooth crash</vt:lpstr>
      <vt:lpstr>Collection lens &amp; fibres: ruby spectrometer</vt:lpstr>
      <vt:lpstr>Ruby spectrometer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MCF Lab</dc:title>
  <dc:subject/>
  <dc:creator>Kieran Gibson</dc:creator>
  <cp:keywords/>
  <dc:description/>
  <cp:lastModifiedBy>Kieran Gibson</cp:lastModifiedBy>
  <cp:revision>38</cp:revision>
  <dcterms:created xsi:type="dcterms:W3CDTF">2011-03-01T09:36:55Z</dcterms:created>
  <dcterms:modified xsi:type="dcterms:W3CDTF">2022-02-28T11:11:54Z</dcterms:modified>
  <cp:category/>
</cp:coreProperties>
</file>